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266" r:id="rId3"/>
    <p:sldId id="265" r:id="rId4"/>
    <p:sldId id="257" r:id="rId5"/>
    <p:sldId id="267" r:id="rId6"/>
    <p:sldId id="258" r:id="rId7"/>
    <p:sldId id="268" r:id="rId8"/>
    <p:sldId id="269" r:id="rId9"/>
    <p:sldId id="270" r:id="rId10"/>
    <p:sldId id="271" r:id="rId11"/>
    <p:sldId id="272" r:id="rId12"/>
    <p:sldId id="273" r:id="rId13"/>
    <p:sldId id="259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9" r:id="rId25"/>
    <p:sldId id="288" r:id="rId26"/>
    <p:sldId id="292" r:id="rId27"/>
    <p:sldId id="290" r:id="rId28"/>
    <p:sldId id="293" r:id="rId29"/>
    <p:sldId id="285" r:id="rId30"/>
    <p:sldId id="291" r:id="rId31"/>
    <p:sldId id="298" r:id="rId32"/>
    <p:sldId id="299" r:id="rId33"/>
    <p:sldId id="294" r:id="rId34"/>
    <p:sldId id="295" r:id="rId35"/>
    <p:sldId id="296" r:id="rId36"/>
    <p:sldId id="297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263" r:id="rId49"/>
    <p:sldId id="311" r:id="rId50"/>
    <p:sldId id="312" r:id="rId51"/>
    <p:sldId id="313" r:id="rId52"/>
    <p:sldId id="314" r:id="rId53"/>
    <p:sldId id="284" r:id="rId54"/>
    <p:sldId id="315" r:id="rId55"/>
    <p:sldId id="316" r:id="rId56"/>
    <p:sldId id="264" r:id="rId57"/>
    <p:sldId id="286" r:id="rId58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B00"/>
    <a:srgbClr val="EC67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AC961C-B507-472D-897D-A0FC34DAC64B}" v="639" dt="2023-04-04T18:18:41.5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31" autoAdjust="0"/>
    <p:restoredTop sz="72016" autoAdjust="0"/>
  </p:normalViewPr>
  <p:slideViewPr>
    <p:cSldViewPr snapToGrid="0">
      <p:cViewPr varScale="1">
        <p:scale>
          <a:sx n="47" d="100"/>
          <a:sy n="47" d="100"/>
        </p:scale>
        <p:origin x="1252" y="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3895AF-2C5E-42A7-A19C-81E60D920F45}" type="datetimeFigureOut">
              <a:rPr lang="en-GB" smtClean="0"/>
              <a:t>05/04/2023</a:t>
            </a:fld>
            <a:endParaRPr lang="en-GB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4CFFEF-F749-421E-80A3-F83F42CC6E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220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I’m assuming you are complete and total beginners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There are a lot of ways to learn programming.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Imo You need SOLID foundations </a:t>
            </a:r>
            <a:r>
              <a:rPr lang="en-GB" dirty="0">
                <a:sym typeface="Wingdings" panose="05000000000000000000" pitchFamily="2" charset="2"/>
              </a:rPr>
              <a:t> house metaphor</a:t>
            </a:r>
            <a:endParaRPr lang="en-GB" dirty="0"/>
          </a:p>
          <a:p>
            <a:br>
              <a:rPr lang="en-GB" dirty="0"/>
            </a:br>
            <a:r>
              <a:rPr lang="en-GB" dirty="0"/>
              <a:t>In the beginning</a:t>
            </a:r>
          </a:p>
          <a:p>
            <a:r>
              <a:rPr lang="en-GB" dirty="0"/>
              <a:t>1/3 theory</a:t>
            </a:r>
          </a:p>
          <a:p>
            <a:r>
              <a:rPr lang="en-GB" dirty="0"/>
              <a:t>2/3 coding</a:t>
            </a:r>
          </a:p>
          <a:p>
            <a:r>
              <a:rPr lang="en-GB" dirty="0"/>
              <a:t>Then we focus more on coding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3762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common buzzword in our language, but what does it mean?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1063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does that mean?</a:t>
            </a:r>
          </a:p>
          <a:p>
            <a:r>
              <a:rPr lang="en-GB" dirty="0"/>
              <a:t>Hun: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megengedett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lépésekből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álló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utasítások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sorozata</a:t>
            </a:r>
            <a:endParaRPr lang="en-GB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1303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38665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finite vs infinite</a:t>
            </a:r>
          </a:p>
          <a:p>
            <a:r>
              <a:rPr lang="en-GB" dirty="0"/>
              <a:t>What happens when I mess with the sequence?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88381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imagine we have the list of ingredients with measurements (no space here)</a:t>
            </a:r>
          </a:p>
          <a:p>
            <a:r>
              <a:rPr lang="en-GB" dirty="0"/>
              <a:t>Which one is an algorithm? (neither, first, second, both)</a:t>
            </a:r>
          </a:p>
          <a:p>
            <a:r>
              <a:rPr lang="en-GB" dirty="0"/>
              <a:t>What’s the difference?</a:t>
            </a:r>
          </a:p>
          <a:p>
            <a:r>
              <a:rPr lang="en-GB" dirty="0"/>
              <a:t>rigorous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6136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Does it make more sense now? Can you give me more examples?</a:t>
            </a:r>
          </a:p>
          <a:p>
            <a:r>
              <a:rPr lang="en-GB" dirty="0"/>
              <a:t>In terms of CS: instructions the computer can “understand”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0694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96300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Choosing an IDE</a:t>
            </a:r>
          </a:p>
          <a:p>
            <a:r>
              <a:rPr lang="en-GB" dirty="0"/>
              <a:t>Beginner friendly </a:t>
            </a:r>
            <a:r>
              <a:rPr lang="en-GB" dirty="0">
                <a:sym typeface="Wingdings" panose="05000000000000000000" pitchFamily="2" charset="2"/>
              </a:rPr>
              <a:t> two clicks thonny.org</a:t>
            </a:r>
            <a:endParaRPr lang="en-GB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07088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25354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black box is the algorithm and the implementation</a:t>
            </a:r>
          </a:p>
          <a:p>
            <a:r>
              <a:rPr lang="en-GB" dirty="0"/>
              <a:t>which produces the desired output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53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Silly, stupid, seemingly superfluous questions,</a:t>
            </a:r>
          </a:p>
          <a:p>
            <a:r>
              <a:rPr lang="en-GB" dirty="0"/>
              <a:t>Let me show you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0456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solving it in excel in 1 cell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1752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03691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82561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Type 10*4, save the program</a:t>
            </a:r>
          </a:p>
          <a:p>
            <a:r>
              <a:rPr lang="en-GB" dirty="0"/>
              <a:t>Why can’t you see a result?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38570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std. input: putting values in a cell</a:t>
            </a:r>
          </a:p>
          <a:p>
            <a:r>
              <a:rPr lang="en-GB" dirty="0"/>
              <a:t>std. output: hitting enter </a:t>
            </a:r>
            <a:r>
              <a:rPr lang="en-GB" dirty="0">
                <a:sym typeface="Wingdings" panose="05000000000000000000" pitchFamily="2" charset="2"/>
              </a:rPr>
              <a:t>on either of the other 2  the result is shown in the cell</a:t>
            </a:r>
            <a:endParaRPr lang="en-GB" dirty="0"/>
          </a:p>
          <a:p>
            <a:r>
              <a:rPr lang="en-GB" dirty="0"/>
              <a:t>black box: writing a formula in cell</a:t>
            </a:r>
          </a:p>
          <a:p>
            <a:endParaRPr lang="en-GB" dirty="0"/>
          </a:p>
          <a:p>
            <a:r>
              <a:rPr lang="en-GB" dirty="0"/>
              <a:t>everything is in one place basically…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1134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Type 10*4, save the program</a:t>
            </a:r>
          </a:p>
          <a:p>
            <a:r>
              <a:rPr lang="en-GB" dirty="0"/>
              <a:t>Why can’t you see a result?</a:t>
            </a:r>
          </a:p>
          <a:p>
            <a:endParaRPr lang="en-GB" dirty="0"/>
          </a:p>
          <a:p>
            <a:r>
              <a:rPr lang="en-GB" dirty="0"/>
              <a:t>You have to explicitly tell the program to put/write something there (output)</a:t>
            </a:r>
          </a:p>
          <a:p>
            <a:r>
              <a:rPr lang="en-GB" dirty="0"/>
              <a:t>Or to grab information from there (input)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85641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6512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algorithm:</a:t>
            </a:r>
          </a:p>
          <a:p>
            <a:pPr marL="228600" indent="-228600">
              <a:buAutoNum type="arabicPeriod"/>
            </a:pPr>
            <a:r>
              <a:rPr lang="en-GB" dirty="0"/>
              <a:t>Multiply 10 by 4</a:t>
            </a:r>
          </a:p>
          <a:p>
            <a:pPr marL="228600" indent="-228600">
              <a:buAutoNum type="arabicPeriod"/>
            </a:pPr>
            <a:r>
              <a:rPr lang="en-GB" dirty="0"/>
              <a:t>Print it to the standard output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2946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 needs to modify the code every time he goes to a different property</a:t>
            </a:r>
          </a:p>
          <a:p>
            <a:r>
              <a:rPr lang="en-GB" dirty="0"/>
              <a:t>and he sucks at coding!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42371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solving it in excel w/ 2 cells</a:t>
            </a:r>
          </a:p>
          <a:p>
            <a:r>
              <a:rPr lang="en-GB" dirty="0"/>
              <a:t>Why is it better?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13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8205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23973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algorithm:</a:t>
            </a:r>
          </a:p>
          <a:p>
            <a:pPr marL="228600" indent="-228600">
              <a:buAutoNum type="arabicPeriod"/>
            </a:pPr>
            <a:r>
              <a:rPr lang="en-GB" dirty="0"/>
              <a:t>Take the value from A1</a:t>
            </a:r>
          </a:p>
          <a:p>
            <a:pPr marL="228600" indent="-228600">
              <a:buAutoNum type="arabicPeriod"/>
            </a:pPr>
            <a:r>
              <a:rPr lang="en-GB" dirty="0"/>
              <a:t>Multiply it by 4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64981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name 5 things you can store in shoe boxes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89025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2799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do we know what’s in the box?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5617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Name</a:t>
            </a:r>
          </a:p>
          <a:p>
            <a:r>
              <a:rPr lang="en-GB" dirty="0"/>
              <a:t>Value</a:t>
            </a:r>
          </a:p>
          <a:p>
            <a:endParaRPr lang="en-GB" dirty="0"/>
          </a:p>
          <a:p>
            <a:r>
              <a:rPr lang="en-GB" dirty="0"/>
              <a:t>Also probably don’t write “Cash” on your shoebox at home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22968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79245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name = value</a:t>
            </a:r>
          </a:p>
          <a:p>
            <a:r>
              <a:rPr lang="en-GB" dirty="0"/>
              <a:t>Do it in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71848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98053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algorithm:</a:t>
            </a:r>
          </a:p>
          <a:p>
            <a:pPr marL="228600" indent="-228600">
              <a:buAutoNum type="arabicPeriod"/>
            </a:pPr>
            <a:r>
              <a:rPr lang="en-GB" dirty="0"/>
              <a:t>Store 25 in a variable called side (shoebox)</a:t>
            </a:r>
          </a:p>
          <a:p>
            <a:pPr marL="228600" indent="-228600">
              <a:buAutoNum type="arabicPeriod"/>
            </a:pPr>
            <a:r>
              <a:rPr lang="en-GB" dirty="0"/>
              <a:t>Multiply it by 4</a:t>
            </a:r>
          </a:p>
          <a:p>
            <a:pPr marL="228600" indent="-228600">
              <a:buAutoNum type="arabicPeriod"/>
            </a:pPr>
            <a:r>
              <a:rPr lang="en-GB" dirty="0"/>
              <a:t>Print it out to the std. output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4608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Actually never used for that </a:t>
            </a:r>
            <a:r>
              <a:rPr lang="en-GB" dirty="0">
                <a:sym typeface="Wingdings" panose="05000000000000000000" pitchFamily="2" charset="2"/>
              </a:rPr>
              <a:t> it was completed too late for that</a:t>
            </a:r>
          </a:p>
          <a:p>
            <a:r>
              <a:rPr lang="en-GB" dirty="0">
                <a:sym typeface="Wingdings" panose="05000000000000000000" pitchFamily="2" charset="2"/>
              </a:rPr>
              <a:t>Instead  </a:t>
            </a:r>
            <a:r>
              <a:rPr lang="en-GB" dirty="0"/>
              <a:t>Hydrogen bomb</a:t>
            </a:r>
          </a:p>
          <a:p>
            <a:r>
              <a:rPr lang="en-GB" dirty="0"/>
              <a:t>How for we’ve come in a span of ~70-80 years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9422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have to explicitly tell the program to grab information from there (input)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3670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reads value from the std. input</a:t>
            </a:r>
          </a:p>
          <a:p>
            <a:r>
              <a:rPr lang="en-GB" dirty="0"/>
              <a:t>store this in the variable</a:t>
            </a:r>
          </a:p>
          <a:p>
            <a:r>
              <a:rPr lang="en-GB" dirty="0"/>
              <a:t>what happens?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85150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7316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They look identical</a:t>
            </a:r>
          </a:p>
          <a:p>
            <a:r>
              <a:rPr lang="en-GB" dirty="0"/>
              <a:t>What’s the difference?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28544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String vs number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8396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find out what’s wrong with the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9503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tries to convert the given value to an integer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1032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9860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4956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3010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study of information: how to represent it, how to process it?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We’ll come back to that next week, I don’t want to bore you too long with theory today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7115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applying ideas from CS to solving problems (via computer or IRL)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connection to real life applications </a:t>
            </a:r>
            <a:r>
              <a:rPr lang="en-GB" dirty="0">
                <a:sym typeface="Wingdings" panose="05000000000000000000" pitchFamily="2" charset="2"/>
              </a:rPr>
              <a:t> soon</a:t>
            </a:r>
            <a:endParaRPr lang="en-GB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077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That’s what this is all about…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And now for the biggest idea in the entire world…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3430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every computer science can be described with this image</a:t>
            </a:r>
          </a:p>
          <a:p>
            <a:r>
              <a:rPr lang="en-GB" dirty="0"/>
              <a:t>Black box</a:t>
            </a:r>
          </a:p>
          <a:p>
            <a:r>
              <a:rPr lang="en-GB" dirty="0"/>
              <a:t>What happens in the black box?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6829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specific example</a:t>
            </a:r>
          </a:p>
          <a:p>
            <a:r>
              <a:rPr lang="en-GB" dirty="0"/>
              <a:t>In this case we know what’s “under the hood”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7264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hu-HU" dirty="0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/>
              <a:t>Kattintson ide az alcím mintájának szerkesztéséhez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A07F5-D0B4-4156-ADB3-999FF7307535}" type="datetimeFigureOut">
              <a:rPr lang="hu-HU" smtClean="0"/>
              <a:t>2023. 04. 05.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63CF-3BF2-4F10-BD72-1B3B5FBE2B2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252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A07F5-D0B4-4156-ADB3-999FF7307535}" type="datetimeFigureOut">
              <a:rPr lang="hu-HU" smtClean="0"/>
              <a:t>2023. 04. 05.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63CF-3BF2-4F10-BD72-1B3B5FBE2B2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4284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A07F5-D0B4-4156-ADB3-999FF7307535}" type="datetimeFigureOut">
              <a:rPr lang="hu-HU" smtClean="0"/>
              <a:t>2023. 04. 05.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63CF-3BF2-4F10-BD72-1B3B5FBE2B2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6011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5000"/>
              </a:lnSpc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A07F5-D0B4-4156-ADB3-999FF7307535}" type="datetimeFigureOut">
              <a:rPr lang="hu-HU" smtClean="0"/>
              <a:t>2023. 04. 05.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63CF-3BF2-4F10-BD72-1B3B5FBE2B2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1358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>
            <a:normAutofit/>
          </a:bodyPr>
          <a:lstStyle>
            <a:lvl1pPr algn="ctr">
              <a:defRPr sz="7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A07F5-D0B4-4156-ADB3-999FF7307535}" type="datetimeFigureOut">
              <a:rPr lang="hu-HU" smtClean="0"/>
              <a:t>2023. 04. 05.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63CF-3BF2-4F10-BD72-1B3B5FBE2B2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8568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A07F5-D0B4-4156-ADB3-999FF7307535}" type="datetimeFigureOut">
              <a:rPr lang="hu-HU" smtClean="0"/>
              <a:t>2023. 04. 05.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63CF-3BF2-4F10-BD72-1B3B5FBE2B2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8033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A07F5-D0B4-4156-ADB3-999FF7307535}" type="datetimeFigureOut">
              <a:rPr lang="hu-HU" smtClean="0"/>
              <a:t>2023. 04. 05.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63CF-3BF2-4F10-BD72-1B3B5FBE2B2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8269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A07F5-D0B4-4156-ADB3-999FF7307535}" type="datetimeFigureOut">
              <a:rPr lang="hu-HU" smtClean="0"/>
              <a:t>2023. 04. 05.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63CF-3BF2-4F10-BD72-1B3B5FBE2B2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4090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A07F5-D0B4-4156-ADB3-999FF7307535}" type="datetimeFigureOut">
              <a:rPr lang="hu-HU" smtClean="0"/>
              <a:t>2023. 04. 05.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63CF-3BF2-4F10-BD72-1B3B5FBE2B2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292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A07F5-D0B4-4156-ADB3-999FF7307535}" type="datetimeFigureOut">
              <a:rPr lang="hu-HU" smtClean="0"/>
              <a:t>2023. 04. 05.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63CF-3BF2-4F10-BD72-1B3B5FBE2B2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1133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A07F5-D0B4-4156-ADB3-999FF7307535}" type="datetimeFigureOut">
              <a:rPr lang="hu-HU" smtClean="0"/>
              <a:t>2023. 04. 05.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63CF-3BF2-4F10-BD72-1B3B5FBE2B2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1536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500"/>
                    </a14:imgEffect>
                    <a14:imgEffect>
                      <a14:saturation sat="5900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63A07F5-D0B4-4156-ADB3-999FF7307535}" type="datetimeFigureOut">
              <a:rPr lang="hu-HU" smtClean="0"/>
              <a:pPr/>
              <a:t>2023. 04. 05.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C663CF-3BF2-4F10-BD72-1B3B5FBE2B25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44527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eiffel-tower-france-tower-french-32387/" TargetMode="External"/><Relationship Id="rId2" Type="http://schemas.openxmlformats.org/officeDocument/2006/relationships/hyperlink" Target="https://pixabay.com/vectors/haunted-house-halloween-scary-575906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mericanhistory.si.edu/collections/search/object/nmah_334663" TargetMode="External"/><Relationship Id="rId5" Type="http://schemas.openxmlformats.org/officeDocument/2006/relationships/hyperlink" Target="https://giphy.com/gifs/scandal-anti-jake-ballard-liveblog-hEq5gKy2bsGWY" TargetMode="External"/><Relationship Id="rId4" Type="http://schemas.openxmlformats.org/officeDocument/2006/relationships/hyperlink" Target="https://www.simslifecycle.com/wp-content/uploads/sites/2/2022/01/Electronic-Numerical-Integrator-And-Computer.png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cteezy.com/vector-art/21352973-shoe-cover-and-tray-box-with-holding-notch-dieline-template-and-3d-box-design-3d-box" TargetMode="External"/><Relationship Id="rId2" Type="http://schemas.openxmlformats.org/officeDocument/2006/relationships/hyperlink" Target="https://www.vecteezy.com/vector-art/15485610-empty-cardboard-boxes-different-shap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estend61.de/images/0001022994pw/african-american-warehouse-worker-checking-inventory-next-to-large-racks-of-cardboard-boxes-holding-product-in-a-distribution-warehouse-MINF08384.jpg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Python </a:t>
            </a:r>
            <a:r>
              <a:rPr lang="en-GB" dirty="0"/>
              <a:t>101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5258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0F527DB1-E52D-5428-57E9-EE32126C1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solving</a:t>
            </a: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7F1A3483-54C2-F677-886E-88F37428C0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807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Csoportba foglalás 11">
            <a:extLst>
              <a:ext uri="{FF2B5EF4-FFF2-40B4-BE49-F238E27FC236}">
                <a16:creationId xmlns:a16="http://schemas.microsoft.com/office/drawing/2014/main" id="{CAF7BD0C-F5F8-9367-072E-7C97D9C1D737}"/>
              </a:ext>
            </a:extLst>
          </p:cNvPr>
          <p:cNvGrpSpPr/>
          <p:nvPr/>
        </p:nvGrpSpPr>
        <p:grpSpPr>
          <a:xfrm>
            <a:off x="1901774" y="1691640"/>
            <a:ext cx="8819031" cy="3474720"/>
            <a:chOff x="1901774" y="1691640"/>
            <a:chExt cx="8819031" cy="3474720"/>
          </a:xfrm>
        </p:grpSpPr>
        <p:sp>
          <p:nvSpPr>
            <p:cNvPr id="4" name="Téglalap 3">
              <a:extLst>
                <a:ext uri="{FF2B5EF4-FFF2-40B4-BE49-F238E27FC236}">
                  <a16:creationId xmlns:a16="http://schemas.microsoft.com/office/drawing/2014/main" id="{5DD4CCDF-DA07-9847-EBB6-8D4C9AF03C36}"/>
                </a:ext>
              </a:extLst>
            </p:cNvPr>
            <p:cNvSpPr/>
            <p:nvPr/>
          </p:nvSpPr>
          <p:spPr>
            <a:xfrm>
              <a:off x="4358640" y="1691640"/>
              <a:ext cx="3474720" cy="3474720"/>
            </a:xfrm>
            <a:prstGeom prst="rect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" name="Egyenes összekötő nyíllal 5">
              <a:extLst>
                <a:ext uri="{FF2B5EF4-FFF2-40B4-BE49-F238E27FC236}">
                  <a16:creationId xmlns:a16="http://schemas.microsoft.com/office/drawing/2014/main" id="{DD0DA732-3B92-C56B-EC4F-66501B88497B}"/>
                </a:ext>
              </a:extLst>
            </p:cNvPr>
            <p:cNvCxnSpPr>
              <a:cxnSpLocks/>
            </p:cNvCxnSpPr>
            <p:nvPr/>
          </p:nvCxnSpPr>
          <p:spPr>
            <a:xfrm>
              <a:off x="3171140" y="3429000"/>
              <a:ext cx="1080000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Egyenes összekötő nyíllal 7">
              <a:extLst>
                <a:ext uri="{FF2B5EF4-FFF2-40B4-BE49-F238E27FC236}">
                  <a16:creationId xmlns:a16="http://schemas.microsoft.com/office/drawing/2014/main" id="{BD13D9FF-782B-1E64-3286-65BC8002549A}"/>
                </a:ext>
              </a:extLst>
            </p:cNvPr>
            <p:cNvCxnSpPr>
              <a:cxnSpLocks/>
            </p:cNvCxnSpPr>
            <p:nvPr/>
          </p:nvCxnSpPr>
          <p:spPr>
            <a:xfrm>
              <a:off x="7943800" y="3429000"/>
              <a:ext cx="1080000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Szövegdoboz 8">
              <a:extLst>
                <a:ext uri="{FF2B5EF4-FFF2-40B4-BE49-F238E27FC236}">
                  <a16:creationId xmlns:a16="http://schemas.microsoft.com/office/drawing/2014/main" id="{FF3A21A9-2237-B463-70D1-E733873B52FE}"/>
                </a:ext>
              </a:extLst>
            </p:cNvPr>
            <p:cNvSpPr txBox="1"/>
            <p:nvPr/>
          </p:nvSpPr>
          <p:spPr>
            <a:xfrm>
              <a:off x="1901774" y="3086423"/>
              <a:ext cx="1269366" cy="64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input</a:t>
              </a:r>
            </a:p>
          </p:txBody>
        </p:sp>
        <p:sp>
          <p:nvSpPr>
            <p:cNvPr id="10" name="Szövegdoboz 9">
              <a:extLst>
                <a:ext uri="{FF2B5EF4-FFF2-40B4-BE49-F238E27FC236}">
                  <a16:creationId xmlns:a16="http://schemas.microsoft.com/office/drawing/2014/main" id="{5911B7D3-9DD0-6914-7996-78EB267C374D}"/>
                </a:ext>
              </a:extLst>
            </p:cNvPr>
            <p:cNvSpPr txBox="1"/>
            <p:nvPr/>
          </p:nvSpPr>
          <p:spPr>
            <a:xfrm>
              <a:off x="9020860" y="3083289"/>
              <a:ext cx="16999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497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5DD4CCDF-DA07-9847-EBB6-8D4C9AF03C36}"/>
              </a:ext>
            </a:extLst>
          </p:cNvPr>
          <p:cNvSpPr/>
          <p:nvPr/>
        </p:nvSpPr>
        <p:spPr>
          <a:xfrm>
            <a:off x="4358640" y="1691640"/>
            <a:ext cx="3474720" cy="3474720"/>
          </a:xfrm>
          <a:prstGeom prst="rect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Egyenes összekötő nyíllal 5">
            <a:extLst>
              <a:ext uri="{FF2B5EF4-FFF2-40B4-BE49-F238E27FC236}">
                <a16:creationId xmlns:a16="http://schemas.microsoft.com/office/drawing/2014/main" id="{DD0DA732-3B92-C56B-EC4F-66501B88497B}"/>
              </a:ext>
            </a:extLst>
          </p:cNvPr>
          <p:cNvCxnSpPr>
            <a:cxnSpLocks/>
          </p:cNvCxnSpPr>
          <p:nvPr/>
        </p:nvCxnSpPr>
        <p:spPr>
          <a:xfrm>
            <a:off x="3171140" y="3429000"/>
            <a:ext cx="1080000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BD13D9FF-782B-1E64-3286-65BC8002549A}"/>
              </a:ext>
            </a:extLst>
          </p:cNvPr>
          <p:cNvCxnSpPr>
            <a:cxnSpLocks/>
          </p:cNvCxnSpPr>
          <p:nvPr/>
        </p:nvCxnSpPr>
        <p:spPr>
          <a:xfrm>
            <a:off x="7943800" y="3429000"/>
            <a:ext cx="1080000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zövegdoboz 8">
            <a:extLst>
              <a:ext uri="{FF2B5EF4-FFF2-40B4-BE49-F238E27FC236}">
                <a16:creationId xmlns:a16="http://schemas.microsoft.com/office/drawing/2014/main" id="{FF3A21A9-2237-B463-70D1-E733873B52FE}"/>
              </a:ext>
            </a:extLst>
          </p:cNvPr>
          <p:cNvSpPr txBox="1"/>
          <p:nvPr/>
        </p:nvSpPr>
        <p:spPr>
          <a:xfrm>
            <a:off x="1901774" y="3086423"/>
            <a:ext cx="1269366" cy="643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5911B7D3-9DD0-6914-7996-78EB267C374D}"/>
              </a:ext>
            </a:extLst>
          </p:cNvPr>
          <p:cNvSpPr txBox="1"/>
          <p:nvPr/>
        </p:nvSpPr>
        <p:spPr>
          <a:xfrm>
            <a:off x="9020860" y="3083289"/>
            <a:ext cx="1699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AF071783-9511-BE10-B5B5-4D337AA9EAF8}"/>
              </a:ext>
            </a:extLst>
          </p:cNvPr>
          <p:cNvSpPr txBox="1"/>
          <p:nvPr/>
        </p:nvSpPr>
        <p:spPr>
          <a:xfrm>
            <a:off x="5461317" y="2067626"/>
            <a:ext cx="126936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6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GB" sz="6000" baseline="30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0FE4D593-5272-FFE8-3FDC-E0A956E0DDD4}"/>
              </a:ext>
            </a:extLst>
          </p:cNvPr>
          <p:cNvSpPr txBox="1"/>
          <p:nvPr/>
        </p:nvSpPr>
        <p:spPr>
          <a:xfrm>
            <a:off x="5461317" y="3406454"/>
            <a:ext cx="1269366" cy="113242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GB" sz="6000" baseline="30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5×5</a:t>
            </a:r>
          </a:p>
        </p:txBody>
      </p:sp>
    </p:spTree>
    <p:extLst>
      <p:ext uri="{BB962C8B-B14F-4D97-AF65-F5344CB8AC3E}">
        <p14:creationId xmlns:p14="http://schemas.microsoft.com/office/powerpoint/2010/main" val="293721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algorithm</a:t>
            </a:r>
            <a:endParaRPr lang="hu-HU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8E42AD04-BB40-81C0-A144-8BC6728629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65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finite sequence of rigorous instructions</a:t>
            </a:r>
            <a:endParaRPr lang="hu-HU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8E42AD04-BB40-81C0-A144-8BC6728629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15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szöveg, személy, fal, ember látható&#10;&#10;Automatikusan generált leírás">
            <a:extLst>
              <a:ext uri="{FF2B5EF4-FFF2-40B4-BE49-F238E27FC236}">
                <a16:creationId xmlns:a16="http://schemas.microsoft.com/office/drawing/2014/main" id="{01F5D005-8A17-020E-FD3F-DB9D23ACE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0" y="-11847"/>
            <a:ext cx="6731000" cy="688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24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A0B9BE-5F08-B65D-DA34-828B77371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morning routine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931BE36-F40B-27F2-9CF7-8574867DB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GB" dirty="0"/>
              <a:t>wake up</a:t>
            </a:r>
          </a:p>
          <a:p>
            <a:pPr marL="742950" indent="-742950">
              <a:buFont typeface="+mj-lt"/>
              <a:buAutoNum type="arabicPeriod"/>
            </a:pPr>
            <a:r>
              <a:rPr lang="en-GB" dirty="0"/>
              <a:t>go to the bathroom</a:t>
            </a:r>
          </a:p>
          <a:p>
            <a:pPr marL="742950" indent="-742950">
              <a:buFont typeface="+mj-lt"/>
              <a:buAutoNum type="arabicPeriod"/>
            </a:pPr>
            <a:r>
              <a:rPr lang="en-GB" dirty="0"/>
              <a:t>have breakfast</a:t>
            </a:r>
          </a:p>
          <a:p>
            <a:pPr marL="742950" indent="-742950">
              <a:buFont typeface="+mj-lt"/>
              <a:buAutoNum type="arabicPeriod"/>
            </a:pPr>
            <a:r>
              <a:rPr lang="en-GB" dirty="0"/>
              <a:t>brush my teeth</a:t>
            </a:r>
          </a:p>
          <a:p>
            <a:pPr marL="742950" indent="-742950">
              <a:buFont typeface="+mj-lt"/>
              <a:buAutoNum type="arabicPeriod"/>
            </a:pPr>
            <a:r>
              <a:rPr lang="en-GB" dirty="0"/>
              <a:t>get dressed</a:t>
            </a:r>
          </a:p>
          <a:p>
            <a:pPr marL="742950" indent="-742950">
              <a:buFont typeface="+mj-lt"/>
              <a:buAutoNum type="arabicPeriod"/>
            </a:pPr>
            <a:r>
              <a:rPr lang="en-GB" dirty="0"/>
              <a:t>go to work 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356E1379-EF9D-0331-891F-4E09B6C71C5F}"/>
              </a:ext>
            </a:extLst>
          </p:cNvPr>
          <p:cNvSpPr txBox="1"/>
          <p:nvPr/>
        </p:nvSpPr>
        <p:spPr>
          <a:xfrm>
            <a:off x="6096000" y="2394803"/>
            <a:ext cx="4352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Q1: is it finite?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EE4C6C54-3FA2-752A-F763-0C50789F03E8}"/>
              </a:ext>
            </a:extLst>
          </p:cNvPr>
          <p:cNvSpPr txBox="1"/>
          <p:nvPr/>
        </p:nvSpPr>
        <p:spPr>
          <a:xfrm>
            <a:off x="6096000" y="3360737"/>
            <a:ext cx="5787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Q2: is it a sequence?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00F11FD9-AC43-3C40-D500-C9B61A08E611}"/>
              </a:ext>
            </a:extLst>
          </p:cNvPr>
          <p:cNvSpPr txBox="1"/>
          <p:nvPr/>
        </p:nvSpPr>
        <p:spPr>
          <a:xfrm>
            <a:off x="6096000" y="4326671"/>
            <a:ext cx="5787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Q3: is this an algorithm?</a:t>
            </a:r>
          </a:p>
        </p:txBody>
      </p:sp>
    </p:spTree>
    <p:extLst>
      <p:ext uri="{BB962C8B-B14F-4D97-AF65-F5344CB8AC3E}">
        <p14:creationId xmlns:p14="http://schemas.microsoft.com/office/powerpoint/2010/main" val="312652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A0B9BE-5F08-B65D-DA34-828B77371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recipes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931BE36-F40B-27F2-9CF7-8574867DB4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GB" dirty="0"/>
              <a:t>Heat vegetable oil in a large wok ‘til smoking.</a:t>
            </a:r>
          </a:p>
          <a:p>
            <a:pPr marL="742950" indent="-742950">
              <a:buFont typeface="+mj-lt"/>
              <a:buAutoNum type="arabicPeriod"/>
            </a:pPr>
            <a:r>
              <a:rPr lang="en-GB" dirty="0"/>
              <a:t>Cook and stir beef until browned.</a:t>
            </a:r>
          </a:p>
          <a:p>
            <a:pPr marL="742950" indent="-742950">
              <a:buFont typeface="+mj-lt"/>
              <a:buAutoNum type="arabicPeriod"/>
            </a:pPr>
            <a:r>
              <a:rPr lang="en-GB" dirty="0"/>
              <a:t>Add vegetables.</a:t>
            </a:r>
          </a:p>
          <a:p>
            <a:pPr marL="742950" indent="-742950">
              <a:buFont typeface="+mj-lt"/>
              <a:buAutoNum type="arabicPeriod"/>
            </a:pPr>
            <a:r>
              <a:rPr lang="en-GB" dirty="0"/>
              <a:t>Cook and stir vegetables for 2 minutes.</a:t>
            </a:r>
          </a:p>
          <a:p>
            <a:pPr marL="742950" indent="-742950">
              <a:buFont typeface="+mj-lt"/>
              <a:buAutoNum type="arabicPeriod"/>
            </a:pPr>
            <a:r>
              <a:rPr lang="en-GB" dirty="0"/>
              <a:t>Serve hot and enjoy.</a:t>
            </a: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CF97CACE-FD54-3C64-53B0-602487D09CD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GB" dirty="0"/>
              <a:t>Mix all ingredients.</a:t>
            </a:r>
          </a:p>
          <a:p>
            <a:pPr marL="742950" indent="-742950">
              <a:buFont typeface="+mj-lt"/>
              <a:buAutoNum type="arabicPeriod"/>
            </a:pPr>
            <a:r>
              <a:rPr lang="en-GB" dirty="0"/>
              <a:t>Bake until the cookie is perfectly cooked.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9A70448E-71EB-DA80-86A0-D2012067C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21652"/>
            <a:ext cx="10121900" cy="515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7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finite sequence of rigorous instructions</a:t>
            </a:r>
            <a:endParaRPr lang="hu-HU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8E42AD04-BB40-81C0-A144-8BC6728629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355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coding time</a:t>
            </a:r>
            <a:endParaRPr lang="hu-HU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8E42AD04-BB40-81C0-A144-8BC6728629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092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B1249769-CE3C-5EED-EF64-AA5CBBBA7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 you expect?</a:t>
            </a:r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8044BAA0-176F-2634-CA98-EBB30769B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676048" cy="4959952"/>
          </a:xfrm>
          <a:prstGeom prst="rect">
            <a:avLst/>
          </a:prstGeom>
        </p:spPr>
      </p:pic>
      <p:pic>
        <p:nvPicPr>
          <p:cNvPr id="10" name="Kép 9" descr="A képen lámpa látható&#10;&#10;Automatikusan generált leírás">
            <a:extLst>
              <a:ext uri="{FF2B5EF4-FFF2-40B4-BE49-F238E27FC236}">
                <a16:creationId xmlns:a16="http://schemas.microsoft.com/office/drawing/2014/main" id="{2CAEEE61-25AC-ED86-C269-5341EBAD80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483" y="182562"/>
            <a:ext cx="3571081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1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Kép 18">
            <a:extLst>
              <a:ext uri="{FF2B5EF4-FFF2-40B4-BE49-F238E27FC236}">
                <a16:creationId xmlns:a16="http://schemas.microsoft.com/office/drawing/2014/main" id="{03B6F084-46D7-E7E3-6599-10AC81377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770" y="56002"/>
            <a:ext cx="6560460" cy="669140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F318481-B4A7-CF44-81FE-58C208FD0C97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58" y="0"/>
            <a:ext cx="11771085" cy="6862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958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B6C12D8-77D9-F7AF-6FD0-544DD0230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challenge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B88CE92-5E6B-46B6-6267-CAA7B3C83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write an empty program</a:t>
            </a:r>
          </a:p>
          <a:p>
            <a:r>
              <a:rPr lang="en-GB" dirty="0"/>
              <a:t>an empty program satisfies two conditions:</a:t>
            </a:r>
          </a:p>
          <a:p>
            <a:pPr lvl="1"/>
            <a:r>
              <a:rPr lang="en-GB" dirty="0"/>
              <a:t>runs without any errors</a:t>
            </a:r>
          </a:p>
          <a:p>
            <a:pPr lvl="1"/>
            <a:r>
              <a:rPr lang="en-GB" dirty="0"/>
              <a:t>produces no output</a:t>
            </a:r>
          </a:p>
        </p:txBody>
      </p:sp>
    </p:spTree>
    <p:extLst>
      <p:ext uri="{BB962C8B-B14F-4D97-AF65-F5344CB8AC3E}">
        <p14:creationId xmlns:p14="http://schemas.microsoft.com/office/powerpoint/2010/main" val="122173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C3A808AF-3C11-7D71-E8B2-0817285FF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your very first own program🎉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D09CAF77-052C-0303-EAC2-0F48F5E76D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crowd-cheer-ii-6263">
            <a:hlinkClick r:id="" action="ppaction://media"/>
            <a:extLst>
              <a:ext uri="{FF2B5EF4-FFF2-40B4-BE49-F238E27FC236}">
                <a16:creationId xmlns:a16="http://schemas.microsoft.com/office/drawing/2014/main" id="{CDDBED28-8D8F-01ED-F857-DCDFE8A728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7050" y="463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8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2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1818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A73B7CFA-A56F-481C-4CF6-BF02A965F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second challenge</a:t>
            </a:r>
          </a:p>
        </p:txBody>
      </p:sp>
      <p:pic>
        <p:nvPicPr>
          <p:cNvPr id="7" name="Tartalom helye 6" descr="A képen fedett pályás, dekorált, kiegészítő látható&#10;&#10;Automatikusan generált leírás">
            <a:extLst>
              <a:ext uri="{FF2B5EF4-FFF2-40B4-BE49-F238E27FC236}">
                <a16:creationId xmlns:a16="http://schemas.microsoft.com/office/drawing/2014/main" id="{10CA3016-98F8-F750-BCBB-51E702CBE7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314" y="1606652"/>
            <a:ext cx="6473372" cy="4789284"/>
          </a:xfrm>
        </p:spPr>
      </p:pic>
    </p:spTree>
    <p:extLst>
      <p:ext uri="{BB962C8B-B14F-4D97-AF65-F5344CB8AC3E}">
        <p14:creationId xmlns:p14="http://schemas.microsoft.com/office/powerpoint/2010/main" val="203244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Csoportba foglalás 11">
            <a:extLst>
              <a:ext uri="{FF2B5EF4-FFF2-40B4-BE49-F238E27FC236}">
                <a16:creationId xmlns:a16="http://schemas.microsoft.com/office/drawing/2014/main" id="{CAF7BD0C-F5F8-9367-072E-7C97D9C1D737}"/>
              </a:ext>
            </a:extLst>
          </p:cNvPr>
          <p:cNvGrpSpPr/>
          <p:nvPr/>
        </p:nvGrpSpPr>
        <p:grpSpPr>
          <a:xfrm>
            <a:off x="1901774" y="1691640"/>
            <a:ext cx="8819031" cy="3474720"/>
            <a:chOff x="1901774" y="1691640"/>
            <a:chExt cx="8819031" cy="3474720"/>
          </a:xfrm>
        </p:grpSpPr>
        <p:sp>
          <p:nvSpPr>
            <p:cNvPr id="4" name="Téglalap 3">
              <a:extLst>
                <a:ext uri="{FF2B5EF4-FFF2-40B4-BE49-F238E27FC236}">
                  <a16:creationId xmlns:a16="http://schemas.microsoft.com/office/drawing/2014/main" id="{5DD4CCDF-DA07-9847-EBB6-8D4C9AF03C36}"/>
                </a:ext>
              </a:extLst>
            </p:cNvPr>
            <p:cNvSpPr/>
            <p:nvPr/>
          </p:nvSpPr>
          <p:spPr>
            <a:xfrm>
              <a:off x="4358640" y="1691640"/>
              <a:ext cx="3474720" cy="3474720"/>
            </a:xfrm>
            <a:prstGeom prst="rect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" name="Egyenes összekötő nyíllal 5">
              <a:extLst>
                <a:ext uri="{FF2B5EF4-FFF2-40B4-BE49-F238E27FC236}">
                  <a16:creationId xmlns:a16="http://schemas.microsoft.com/office/drawing/2014/main" id="{DD0DA732-3B92-C56B-EC4F-66501B88497B}"/>
                </a:ext>
              </a:extLst>
            </p:cNvPr>
            <p:cNvCxnSpPr>
              <a:cxnSpLocks/>
            </p:cNvCxnSpPr>
            <p:nvPr/>
          </p:nvCxnSpPr>
          <p:spPr>
            <a:xfrm>
              <a:off x="3171140" y="3429000"/>
              <a:ext cx="1080000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Egyenes összekötő nyíllal 7">
              <a:extLst>
                <a:ext uri="{FF2B5EF4-FFF2-40B4-BE49-F238E27FC236}">
                  <a16:creationId xmlns:a16="http://schemas.microsoft.com/office/drawing/2014/main" id="{BD13D9FF-782B-1E64-3286-65BC8002549A}"/>
                </a:ext>
              </a:extLst>
            </p:cNvPr>
            <p:cNvCxnSpPr>
              <a:cxnSpLocks/>
            </p:cNvCxnSpPr>
            <p:nvPr/>
          </p:nvCxnSpPr>
          <p:spPr>
            <a:xfrm>
              <a:off x="7943800" y="3429000"/>
              <a:ext cx="1080000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Szövegdoboz 8">
              <a:extLst>
                <a:ext uri="{FF2B5EF4-FFF2-40B4-BE49-F238E27FC236}">
                  <a16:creationId xmlns:a16="http://schemas.microsoft.com/office/drawing/2014/main" id="{FF3A21A9-2237-B463-70D1-E733873B52FE}"/>
                </a:ext>
              </a:extLst>
            </p:cNvPr>
            <p:cNvSpPr txBox="1"/>
            <p:nvPr/>
          </p:nvSpPr>
          <p:spPr>
            <a:xfrm>
              <a:off x="1901774" y="3086423"/>
              <a:ext cx="1269366" cy="64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input</a:t>
              </a:r>
            </a:p>
          </p:txBody>
        </p:sp>
        <p:sp>
          <p:nvSpPr>
            <p:cNvPr id="10" name="Szövegdoboz 9">
              <a:extLst>
                <a:ext uri="{FF2B5EF4-FFF2-40B4-BE49-F238E27FC236}">
                  <a16:creationId xmlns:a16="http://schemas.microsoft.com/office/drawing/2014/main" id="{5911B7D3-9DD0-6914-7996-78EB267C374D}"/>
                </a:ext>
              </a:extLst>
            </p:cNvPr>
            <p:cNvSpPr txBox="1"/>
            <p:nvPr/>
          </p:nvSpPr>
          <p:spPr>
            <a:xfrm>
              <a:off x="9020860" y="3083289"/>
              <a:ext cx="16999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415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47288-4CA1-FE5A-BF6A-7757FD9D0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solving the problem in Excel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18DB71-38F1-46E8-045D-E15EE53131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63716" y="2857751"/>
            <a:ext cx="3264568" cy="15607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3F0730-5F15-2935-F8C3-5B7889E10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6643" y="3054593"/>
            <a:ext cx="2371725" cy="1143000"/>
          </a:xfrm>
          <a:prstGeom prst="rect">
            <a:avLst/>
          </a:prstGeom>
        </p:spPr>
      </p:pic>
      <p:sp>
        <p:nvSpPr>
          <p:cNvPr id="8" name="Szövegdoboz 8">
            <a:extLst>
              <a:ext uri="{FF2B5EF4-FFF2-40B4-BE49-F238E27FC236}">
                <a16:creationId xmlns:a16="http://schemas.microsoft.com/office/drawing/2014/main" id="{9CDB12A3-2275-676F-3194-A2035631977E}"/>
              </a:ext>
            </a:extLst>
          </p:cNvPr>
          <p:cNvSpPr txBox="1"/>
          <p:nvPr/>
        </p:nvSpPr>
        <p:spPr>
          <a:xfrm>
            <a:off x="1383632" y="3241373"/>
            <a:ext cx="27339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Input: 10</a:t>
            </a:r>
          </a:p>
        </p:txBody>
      </p:sp>
    </p:spTree>
    <p:extLst>
      <p:ext uri="{BB962C8B-B14F-4D97-AF65-F5344CB8AC3E}">
        <p14:creationId xmlns:p14="http://schemas.microsoft.com/office/powerpoint/2010/main" val="170922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Csoportba foglalás 11">
            <a:extLst>
              <a:ext uri="{FF2B5EF4-FFF2-40B4-BE49-F238E27FC236}">
                <a16:creationId xmlns:a16="http://schemas.microsoft.com/office/drawing/2014/main" id="{CAF7BD0C-F5F8-9367-072E-7C97D9C1D737}"/>
              </a:ext>
            </a:extLst>
          </p:cNvPr>
          <p:cNvGrpSpPr/>
          <p:nvPr/>
        </p:nvGrpSpPr>
        <p:grpSpPr>
          <a:xfrm>
            <a:off x="1901774" y="1691640"/>
            <a:ext cx="8819031" cy="3474720"/>
            <a:chOff x="1901774" y="1691640"/>
            <a:chExt cx="8819031" cy="3474720"/>
          </a:xfrm>
        </p:grpSpPr>
        <p:sp>
          <p:nvSpPr>
            <p:cNvPr id="4" name="Téglalap 3">
              <a:extLst>
                <a:ext uri="{FF2B5EF4-FFF2-40B4-BE49-F238E27FC236}">
                  <a16:creationId xmlns:a16="http://schemas.microsoft.com/office/drawing/2014/main" id="{5DD4CCDF-DA07-9847-EBB6-8D4C9AF03C36}"/>
                </a:ext>
              </a:extLst>
            </p:cNvPr>
            <p:cNvSpPr/>
            <p:nvPr/>
          </p:nvSpPr>
          <p:spPr>
            <a:xfrm>
              <a:off x="4358640" y="1691640"/>
              <a:ext cx="3474720" cy="3474720"/>
            </a:xfrm>
            <a:prstGeom prst="rect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" name="Egyenes összekötő nyíllal 5">
              <a:extLst>
                <a:ext uri="{FF2B5EF4-FFF2-40B4-BE49-F238E27FC236}">
                  <a16:creationId xmlns:a16="http://schemas.microsoft.com/office/drawing/2014/main" id="{DD0DA732-3B92-C56B-EC4F-66501B88497B}"/>
                </a:ext>
              </a:extLst>
            </p:cNvPr>
            <p:cNvCxnSpPr>
              <a:cxnSpLocks/>
            </p:cNvCxnSpPr>
            <p:nvPr/>
          </p:nvCxnSpPr>
          <p:spPr>
            <a:xfrm>
              <a:off x="3171140" y="3429000"/>
              <a:ext cx="1080000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Egyenes összekötő nyíllal 7">
              <a:extLst>
                <a:ext uri="{FF2B5EF4-FFF2-40B4-BE49-F238E27FC236}">
                  <a16:creationId xmlns:a16="http://schemas.microsoft.com/office/drawing/2014/main" id="{BD13D9FF-782B-1E64-3286-65BC8002549A}"/>
                </a:ext>
              </a:extLst>
            </p:cNvPr>
            <p:cNvCxnSpPr>
              <a:cxnSpLocks/>
            </p:cNvCxnSpPr>
            <p:nvPr/>
          </p:nvCxnSpPr>
          <p:spPr>
            <a:xfrm>
              <a:off x="7943800" y="3429000"/>
              <a:ext cx="1080000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Szövegdoboz 8">
              <a:extLst>
                <a:ext uri="{FF2B5EF4-FFF2-40B4-BE49-F238E27FC236}">
                  <a16:creationId xmlns:a16="http://schemas.microsoft.com/office/drawing/2014/main" id="{FF3A21A9-2237-B463-70D1-E733873B52FE}"/>
                </a:ext>
              </a:extLst>
            </p:cNvPr>
            <p:cNvSpPr txBox="1"/>
            <p:nvPr/>
          </p:nvSpPr>
          <p:spPr>
            <a:xfrm>
              <a:off x="1901774" y="3086423"/>
              <a:ext cx="1269366" cy="64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input</a:t>
              </a:r>
            </a:p>
          </p:txBody>
        </p:sp>
        <p:sp>
          <p:nvSpPr>
            <p:cNvPr id="10" name="Szövegdoboz 9">
              <a:extLst>
                <a:ext uri="{FF2B5EF4-FFF2-40B4-BE49-F238E27FC236}">
                  <a16:creationId xmlns:a16="http://schemas.microsoft.com/office/drawing/2014/main" id="{5911B7D3-9DD0-6914-7996-78EB267C374D}"/>
                </a:ext>
              </a:extLst>
            </p:cNvPr>
            <p:cNvSpPr txBox="1"/>
            <p:nvPr/>
          </p:nvSpPr>
          <p:spPr>
            <a:xfrm>
              <a:off x="9020860" y="3083289"/>
              <a:ext cx="16999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828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5DD4CCDF-DA07-9847-EBB6-8D4C9AF03C36}"/>
              </a:ext>
            </a:extLst>
          </p:cNvPr>
          <p:cNvSpPr/>
          <p:nvPr/>
        </p:nvSpPr>
        <p:spPr>
          <a:xfrm>
            <a:off x="4358640" y="1691640"/>
            <a:ext cx="3474720" cy="3474720"/>
          </a:xfrm>
          <a:prstGeom prst="rect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Egyenes összekötő nyíllal 5">
            <a:extLst>
              <a:ext uri="{FF2B5EF4-FFF2-40B4-BE49-F238E27FC236}">
                <a16:creationId xmlns:a16="http://schemas.microsoft.com/office/drawing/2014/main" id="{DD0DA732-3B92-C56B-EC4F-66501B88497B}"/>
              </a:ext>
            </a:extLst>
          </p:cNvPr>
          <p:cNvCxnSpPr>
            <a:cxnSpLocks/>
          </p:cNvCxnSpPr>
          <p:nvPr/>
        </p:nvCxnSpPr>
        <p:spPr>
          <a:xfrm>
            <a:off x="3171140" y="3429000"/>
            <a:ext cx="1080000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BD13D9FF-782B-1E64-3286-65BC8002549A}"/>
              </a:ext>
            </a:extLst>
          </p:cNvPr>
          <p:cNvCxnSpPr>
            <a:cxnSpLocks/>
          </p:cNvCxnSpPr>
          <p:nvPr/>
        </p:nvCxnSpPr>
        <p:spPr>
          <a:xfrm>
            <a:off x="7943800" y="3429000"/>
            <a:ext cx="1080000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zövegdoboz 8">
            <a:extLst>
              <a:ext uri="{FF2B5EF4-FFF2-40B4-BE49-F238E27FC236}">
                <a16:creationId xmlns:a16="http://schemas.microsoft.com/office/drawing/2014/main" id="{FF3A21A9-2237-B463-70D1-E733873B52FE}"/>
              </a:ext>
            </a:extLst>
          </p:cNvPr>
          <p:cNvSpPr txBox="1"/>
          <p:nvPr/>
        </p:nvSpPr>
        <p:spPr>
          <a:xfrm>
            <a:off x="1901774" y="3086423"/>
            <a:ext cx="1269366" cy="643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5911B7D3-9DD0-6914-7996-78EB267C374D}"/>
              </a:ext>
            </a:extLst>
          </p:cNvPr>
          <p:cNvSpPr txBox="1"/>
          <p:nvPr/>
        </p:nvSpPr>
        <p:spPr>
          <a:xfrm>
            <a:off x="9020860" y="3083289"/>
            <a:ext cx="1699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AF071783-9511-BE10-B5B5-4D337AA9EAF8}"/>
              </a:ext>
            </a:extLst>
          </p:cNvPr>
          <p:cNvSpPr txBox="1"/>
          <p:nvPr/>
        </p:nvSpPr>
        <p:spPr>
          <a:xfrm>
            <a:off x="4732421" y="2067626"/>
            <a:ext cx="272715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6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Excel</a:t>
            </a:r>
            <a:endParaRPr lang="en-GB" sz="6000" baseline="30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0FE4D593-5272-FFE8-3FDC-E0A956E0DDD4}"/>
              </a:ext>
            </a:extLst>
          </p:cNvPr>
          <p:cNvSpPr txBox="1"/>
          <p:nvPr/>
        </p:nvSpPr>
        <p:spPr>
          <a:xfrm>
            <a:off x="4973053" y="3406454"/>
            <a:ext cx="2245894" cy="113242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GB" sz="6000" baseline="30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=10*4</a:t>
            </a:r>
          </a:p>
        </p:txBody>
      </p:sp>
    </p:spTree>
    <p:extLst>
      <p:ext uri="{BB962C8B-B14F-4D97-AF65-F5344CB8AC3E}">
        <p14:creationId xmlns:p14="http://schemas.microsoft.com/office/powerpoint/2010/main" val="204905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1BD8B-454E-3B34-32B8-018FEFDD2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solving the problem in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6B9D9-C6C7-2790-7485-75A55501FE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31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E8DCC-522B-764B-2635-DCAB8B477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Excel vs. Python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60E6B0-53E0-C13D-3230-80F99CC61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90700"/>
            <a:ext cx="4457700" cy="16383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6AC7D2-2ADC-1B07-9EF6-AC3D866DB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90700"/>
            <a:ext cx="3695700" cy="4000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00A3B4-80B7-3682-8C80-07D147A776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465" y="4094748"/>
            <a:ext cx="4203170" cy="79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33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D48B3828-F841-8902-FB22-4F1519E14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disclaimer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8E0E6553-A37A-39B2-CFFA-B68B5E79EE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71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18">
            <a:extLst>
              <a:ext uri="{FF2B5EF4-FFF2-40B4-BE49-F238E27FC236}">
                <a16:creationId xmlns:a16="http://schemas.microsoft.com/office/drawing/2014/main" id="{BB816678-CC90-361D-DAAB-07063D13F06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717588" y="0"/>
            <a:ext cx="6756824" cy="68926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E6A107-201C-D4AE-2871-4AF3CAFB3B26}"/>
              </a:ext>
            </a:extLst>
          </p:cNvPr>
          <p:cNvSpPr txBox="1"/>
          <p:nvPr/>
        </p:nvSpPr>
        <p:spPr>
          <a:xfrm>
            <a:off x="3659875" y="2351782"/>
            <a:ext cx="48722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everything happens</a:t>
            </a:r>
          </a:p>
          <a:p>
            <a:pPr algn="ctr"/>
            <a:r>
              <a:rPr lang="en-GB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 first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E164A7-916E-790A-90E6-C648096AAD40}"/>
              </a:ext>
            </a:extLst>
          </p:cNvPr>
          <p:cNvSpPr txBox="1"/>
          <p:nvPr/>
        </p:nvSpPr>
        <p:spPr>
          <a:xfrm>
            <a:off x="2724502" y="5474185"/>
            <a:ext cx="67499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std. </a:t>
            </a:r>
            <a:r>
              <a:rPr lang="en-GB" sz="3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/o is available here</a:t>
            </a:r>
            <a:br>
              <a:rPr lang="en-GB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you run the program</a:t>
            </a:r>
          </a:p>
        </p:txBody>
      </p:sp>
    </p:spTree>
    <p:extLst>
      <p:ext uri="{BB962C8B-B14F-4D97-AF65-F5344CB8AC3E}">
        <p14:creationId xmlns:p14="http://schemas.microsoft.com/office/powerpoint/2010/main" val="354770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Csoportba foglalás 11">
            <a:extLst>
              <a:ext uri="{FF2B5EF4-FFF2-40B4-BE49-F238E27FC236}">
                <a16:creationId xmlns:a16="http://schemas.microsoft.com/office/drawing/2014/main" id="{CAF7BD0C-F5F8-9367-072E-7C97D9C1D737}"/>
              </a:ext>
            </a:extLst>
          </p:cNvPr>
          <p:cNvGrpSpPr/>
          <p:nvPr/>
        </p:nvGrpSpPr>
        <p:grpSpPr>
          <a:xfrm>
            <a:off x="1901774" y="1691640"/>
            <a:ext cx="8819031" cy="3474720"/>
            <a:chOff x="1901774" y="1691640"/>
            <a:chExt cx="8819031" cy="3474720"/>
          </a:xfrm>
        </p:grpSpPr>
        <p:sp>
          <p:nvSpPr>
            <p:cNvPr id="4" name="Téglalap 3">
              <a:extLst>
                <a:ext uri="{FF2B5EF4-FFF2-40B4-BE49-F238E27FC236}">
                  <a16:creationId xmlns:a16="http://schemas.microsoft.com/office/drawing/2014/main" id="{5DD4CCDF-DA07-9847-EBB6-8D4C9AF03C36}"/>
                </a:ext>
              </a:extLst>
            </p:cNvPr>
            <p:cNvSpPr/>
            <p:nvPr/>
          </p:nvSpPr>
          <p:spPr>
            <a:xfrm>
              <a:off x="4358640" y="1691640"/>
              <a:ext cx="3474720" cy="3474720"/>
            </a:xfrm>
            <a:prstGeom prst="rect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" name="Egyenes összekötő nyíllal 5">
              <a:extLst>
                <a:ext uri="{FF2B5EF4-FFF2-40B4-BE49-F238E27FC236}">
                  <a16:creationId xmlns:a16="http://schemas.microsoft.com/office/drawing/2014/main" id="{DD0DA732-3B92-C56B-EC4F-66501B88497B}"/>
                </a:ext>
              </a:extLst>
            </p:cNvPr>
            <p:cNvCxnSpPr>
              <a:cxnSpLocks/>
            </p:cNvCxnSpPr>
            <p:nvPr/>
          </p:nvCxnSpPr>
          <p:spPr>
            <a:xfrm>
              <a:off x="3171140" y="3429000"/>
              <a:ext cx="1080000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Egyenes összekötő nyíllal 7">
              <a:extLst>
                <a:ext uri="{FF2B5EF4-FFF2-40B4-BE49-F238E27FC236}">
                  <a16:creationId xmlns:a16="http://schemas.microsoft.com/office/drawing/2014/main" id="{BD13D9FF-782B-1E64-3286-65BC8002549A}"/>
                </a:ext>
              </a:extLst>
            </p:cNvPr>
            <p:cNvCxnSpPr>
              <a:cxnSpLocks/>
            </p:cNvCxnSpPr>
            <p:nvPr/>
          </p:nvCxnSpPr>
          <p:spPr>
            <a:xfrm>
              <a:off x="7943800" y="3429000"/>
              <a:ext cx="1080000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Szövegdoboz 8">
              <a:extLst>
                <a:ext uri="{FF2B5EF4-FFF2-40B4-BE49-F238E27FC236}">
                  <a16:creationId xmlns:a16="http://schemas.microsoft.com/office/drawing/2014/main" id="{FF3A21A9-2237-B463-70D1-E733873B52FE}"/>
                </a:ext>
              </a:extLst>
            </p:cNvPr>
            <p:cNvSpPr txBox="1"/>
            <p:nvPr/>
          </p:nvSpPr>
          <p:spPr>
            <a:xfrm>
              <a:off x="1901774" y="3086423"/>
              <a:ext cx="1269366" cy="64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input</a:t>
              </a:r>
            </a:p>
          </p:txBody>
        </p:sp>
        <p:sp>
          <p:nvSpPr>
            <p:cNvPr id="10" name="Szövegdoboz 9">
              <a:extLst>
                <a:ext uri="{FF2B5EF4-FFF2-40B4-BE49-F238E27FC236}">
                  <a16:creationId xmlns:a16="http://schemas.microsoft.com/office/drawing/2014/main" id="{5911B7D3-9DD0-6914-7996-78EB267C374D}"/>
                </a:ext>
              </a:extLst>
            </p:cNvPr>
            <p:cNvSpPr txBox="1"/>
            <p:nvPr/>
          </p:nvSpPr>
          <p:spPr>
            <a:xfrm>
              <a:off x="9020860" y="3083289"/>
              <a:ext cx="16999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455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5DD4CCDF-DA07-9847-EBB6-8D4C9AF03C36}"/>
              </a:ext>
            </a:extLst>
          </p:cNvPr>
          <p:cNvSpPr/>
          <p:nvPr/>
        </p:nvSpPr>
        <p:spPr>
          <a:xfrm>
            <a:off x="4358640" y="1691640"/>
            <a:ext cx="3474720" cy="3474720"/>
          </a:xfrm>
          <a:prstGeom prst="rect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Egyenes összekötő nyíllal 5">
            <a:extLst>
              <a:ext uri="{FF2B5EF4-FFF2-40B4-BE49-F238E27FC236}">
                <a16:creationId xmlns:a16="http://schemas.microsoft.com/office/drawing/2014/main" id="{DD0DA732-3B92-C56B-EC4F-66501B88497B}"/>
              </a:ext>
            </a:extLst>
          </p:cNvPr>
          <p:cNvCxnSpPr>
            <a:cxnSpLocks/>
          </p:cNvCxnSpPr>
          <p:nvPr/>
        </p:nvCxnSpPr>
        <p:spPr>
          <a:xfrm>
            <a:off x="3171140" y="3429000"/>
            <a:ext cx="1080000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BD13D9FF-782B-1E64-3286-65BC8002549A}"/>
              </a:ext>
            </a:extLst>
          </p:cNvPr>
          <p:cNvCxnSpPr>
            <a:cxnSpLocks/>
          </p:cNvCxnSpPr>
          <p:nvPr/>
        </p:nvCxnSpPr>
        <p:spPr>
          <a:xfrm>
            <a:off x="7943800" y="3429000"/>
            <a:ext cx="1080000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zövegdoboz 8">
            <a:extLst>
              <a:ext uri="{FF2B5EF4-FFF2-40B4-BE49-F238E27FC236}">
                <a16:creationId xmlns:a16="http://schemas.microsoft.com/office/drawing/2014/main" id="{FF3A21A9-2237-B463-70D1-E733873B52FE}"/>
              </a:ext>
            </a:extLst>
          </p:cNvPr>
          <p:cNvSpPr txBox="1"/>
          <p:nvPr/>
        </p:nvSpPr>
        <p:spPr>
          <a:xfrm>
            <a:off x="1901774" y="3086423"/>
            <a:ext cx="1269366" cy="643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5911B7D3-9DD0-6914-7996-78EB267C374D}"/>
              </a:ext>
            </a:extLst>
          </p:cNvPr>
          <p:cNvSpPr txBox="1"/>
          <p:nvPr/>
        </p:nvSpPr>
        <p:spPr>
          <a:xfrm>
            <a:off x="9020860" y="3083289"/>
            <a:ext cx="1699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AF071783-9511-BE10-B5B5-4D337AA9EAF8}"/>
              </a:ext>
            </a:extLst>
          </p:cNvPr>
          <p:cNvSpPr txBox="1"/>
          <p:nvPr/>
        </p:nvSpPr>
        <p:spPr>
          <a:xfrm>
            <a:off x="4732421" y="2067626"/>
            <a:ext cx="272715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6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endParaRPr lang="en-GB" sz="6000" baseline="30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0FE4D593-5272-FFE8-3FDC-E0A956E0DDD4}"/>
              </a:ext>
            </a:extLst>
          </p:cNvPr>
          <p:cNvSpPr txBox="1"/>
          <p:nvPr/>
        </p:nvSpPr>
        <p:spPr>
          <a:xfrm>
            <a:off x="4732421" y="3406454"/>
            <a:ext cx="2727158" cy="113242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GB" sz="6000" baseline="30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print(10*4)</a:t>
            </a:r>
          </a:p>
        </p:txBody>
      </p:sp>
    </p:spTree>
    <p:extLst>
      <p:ext uri="{BB962C8B-B14F-4D97-AF65-F5344CB8AC3E}">
        <p14:creationId xmlns:p14="http://schemas.microsoft.com/office/powerpoint/2010/main" val="392292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94A5E-EBEA-38B2-187F-13909F120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 solved the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8B34D-D4EA-DFA7-4A9F-B3F752CB49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… but Bob is furious! Why?</a:t>
            </a:r>
          </a:p>
        </p:txBody>
      </p:sp>
    </p:spTree>
    <p:extLst>
      <p:ext uri="{BB962C8B-B14F-4D97-AF65-F5344CB8AC3E}">
        <p14:creationId xmlns:p14="http://schemas.microsoft.com/office/powerpoint/2010/main" val="266826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47288-4CA1-FE5A-BF6A-7757FD9D0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 2: solving the problem in Excel</a:t>
            </a:r>
          </a:p>
        </p:txBody>
      </p:sp>
      <p:sp>
        <p:nvSpPr>
          <p:cNvPr id="8" name="Szövegdoboz 8">
            <a:extLst>
              <a:ext uri="{FF2B5EF4-FFF2-40B4-BE49-F238E27FC236}">
                <a16:creationId xmlns:a16="http://schemas.microsoft.com/office/drawing/2014/main" id="{9CDB12A3-2275-676F-3194-A2035631977E}"/>
              </a:ext>
            </a:extLst>
          </p:cNvPr>
          <p:cNvSpPr txBox="1"/>
          <p:nvPr/>
        </p:nvSpPr>
        <p:spPr>
          <a:xfrm>
            <a:off x="1447790" y="3241371"/>
            <a:ext cx="23898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Input: 25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1E28AEE-8B76-6D04-8C49-43B3DD0D11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37610" y="2504477"/>
            <a:ext cx="3316780" cy="2243232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5ED5DB5-7530-5E53-5BEA-D79670D02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4361" y="2852010"/>
            <a:ext cx="3081590" cy="154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90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Csoportba foglalás 11">
            <a:extLst>
              <a:ext uri="{FF2B5EF4-FFF2-40B4-BE49-F238E27FC236}">
                <a16:creationId xmlns:a16="http://schemas.microsoft.com/office/drawing/2014/main" id="{CAF7BD0C-F5F8-9367-072E-7C97D9C1D737}"/>
              </a:ext>
            </a:extLst>
          </p:cNvPr>
          <p:cNvGrpSpPr/>
          <p:nvPr/>
        </p:nvGrpSpPr>
        <p:grpSpPr>
          <a:xfrm>
            <a:off x="1901774" y="1691640"/>
            <a:ext cx="8819031" cy="3474720"/>
            <a:chOff x="1901774" y="1691640"/>
            <a:chExt cx="8819031" cy="3474720"/>
          </a:xfrm>
        </p:grpSpPr>
        <p:sp>
          <p:nvSpPr>
            <p:cNvPr id="4" name="Téglalap 3">
              <a:extLst>
                <a:ext uri="{FF2B5EF4-FFF2-40B4-BE49-F238E27FC236}">
                  <a16:creationId xmlns:a16="http://schemas.microsoft.com/office/drawing/2014/main" id="{5DD4CCDF-DA07-9847-EBB6-8D4C9AF03C36}"/>
                </a:ext>
              </a:extLst>
            </p:cNvPr>
            <p:cNvSpPr/>
            <p:nvPr/>
          </p:nvSpPr>
          <p:spPr>
            <a:xfrm>
              <a:off x="4358640" y="1691640"/>
              <a:ext cx="3474720" cy="3474720"/>
            </a:xfrm>
            <a:prstGeom prst="rect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" name="Egyenes összekötő nyíllal 5">
              <a:extLst>
                <a:ext uri="{FF2B5EF4-FFF2-40B4-BE49-F238E27FC236}">
                  <a16:creationId xmlns:a16="http://schemas.microsoft.com/office/drawing/2014/main" id="{DD0DA732-3B92-C56B-EC4F-66501B88497B}"/>
                </a:ext>
              </a:extLst>
            </p:cNvPr>
            <p:cNvCxnSpPr>
              <a:cxnSpLocks/>
            </p:cNvCxnSpPr>
            <p:nvPr/>
          </p:nvCxnSpPr>
          <p:spPr>
            <a:xfrm>
              <a:off x="3171140" y="3429000"/>
              <a:ext cx="1080000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Egyenes összekötő nyíllal 7">
              <a:extLst>
                <a:ext uri="{FF2B5EF4-FFF2-40B4-BE49-F238E27FC236}">
                  <a16:creationId xmlns:a16="http://schemas.microsoft.com/office/drawing/2014/main" id="{BD13D9FF-782B-1E64-3286-65BC8002549A}"/>
                </a:ext>
              </a:extLst>
            </p:cNvPr>
            <p:cNvCxnSpPr>
              <a:cxnSpLocks/>
            </p:cNvCxnSpPr>
            <p:nvPr/>
          </p:nvCxnSpPr>
          <p:spPr>
            <a:xfrm>
              <a:off x="7943800" y="3429000"/>
              <a:ext cx="1080000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Szövegdoboz 8">
              <a:extLst>
                <a:ext uri="{FF2B5EF4-FFF2-40B4-BE49-F238E27FC236}">
                  <a16:creationId xmlns:a16="http://schemas.microsoft.com/office/drawing/2014/main" id="{FF3A21A9-2237-B463-70D1-E733873B52FE}"/>
                </a:ext>
              </a:extLst>
            </p:cNvPr>
            <p:cNvSpPr txBox="1"/>
            <p:nvPr/>
          </p:nvSpPr>
          <p:spPr>
            <a:xfrm>
              <a:off x="1901774" y="3086423"/>
              <a:ext cx="1269366" cy="64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input</a:t>
              </a:r>
            </a:p>
          </p:txBody>
        </p:sp>
        <p:sp>
          <p:nvSpPr>
            <p:cNvPr id="10" name="Szövegdoboz 9">
              <a:extLst>
                <a:ext uri="{FF2B5EF4-FFF2-40B4-BE49-F238E27FC236}">
                  <a16:creationId xmlns:a16="http://schemas.microsoft.com/office/drawing/2014/main" id="{5911B7D3-9DD0-6914-7996-78EB267C374D}"/>
                </a:ext>
              </a:extLst>
            </p:cNvPr>
            <p:cNvSpPr txBox="1"/>
            <p:nvPr/>
          </p:nvSpPr>
          <p:spPr>
            <a:xfrm>
              <a:off x="9020860" y="3083289"/>
              <a:ext cx="16999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336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5DD4CCDF-DA07-9847-EBB6-8D4C9AF03C36}"/>
              </a:ext>
            </a:extLst>
          </p:cNvPr>
          <p:cNvSpPr/>
          <p:nvPr/>
        </p:nvSpPr>
        <p:spPr>
          <a:xfrm>
            <a:off x="4358640" y="1691640"/>
            <a:ext cx="3474720" cy="3474720"/>
          </a:xfrm>
          <a:prstGeom prst="rect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Egyenes összekötő nyíllal 5">
            <a:extLst>
              <a:ext uri="{FF2B5EF4-FFF2-40B4-BE49-F238E27FC236}">
                <a16:creationId xmlns:a16="http://schemas.microsoft.com/office/drawing/2014/main" id="{DD0DA732-3B92-C56B-EC4F-66501B88497B}"/>
              </a:ext>
            </a:extLst>
          </p:cNvPr>
          <p:cNvCxnSpPr>
            <a:cxnSpLocks/>
          </p:cNvCxnSpPr>
          <p:nvPr/>
        </p:nvCxnSpPr>
        <p:spPr>
          <a:xfrm>
            <a:off x="3171140" y="3429000"/>
            <a:ext cx="1080000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BD13D9FF-782B-1E64-3286-65BC8002549A}"/>
              </a:ext>
            </a:extLst>
          </p:cNvPr>
          <p:cNvCxnSpPr>
            <a:cxnSpLocks/>
          </p:cNvCxnSpPr>
          <p:nvPr/>
        </p:nvCxnSpPr>
        <p:spPr>
          <a:xfrm>
            <a:off x="7943800" y="3429000"/>
            <a:ext cx="1080000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zövegdoboz 8">
            <a:extLst>
              <a:ext uri="{FF2B5EF4-FFF2-40B4-BE49-F238E27FC236}">
                <a16:creationId xmlns:a16="http://schemas.microsoft.com/office/drawing/2014/main" id="{FF3A21A9-2237-B463-70D1-E733873B52FE}"/>
              </a:ext>
            </a:extLst>
          </p:cNvPr>
          <p:cNvSpPr txBox="1"/>
          <p:nvPr/>
        </p:nvSpPr>
        <p:spPr>
          <a:xfrm>
            <a:off x="1901774" y="3086423"/>
            <a:ext cx="1269366" cy="643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5911B7D3-9DD0-6914-7996-78EB267C374D}"/>
              </a:ext>
            </a:extLst>
          </p:cNvPr>
          <p:cNvSpPr txBox="1"/>
          <p:nvPr/>
        </p:nvSpPr>
        <p:spPr>
          <a:xfrm>
            <a:off x="9020860" y="3083289"/>
            <a:ext cx="1699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AF071783-9511-BE10-B5B5-4D337AA9EAF8}"/>
              </a:ext>
            </a:extLst>
          </p:cNvPr>
          <p:cNvSpPr txBox="1"/>
          <p:nvPr/>
        </p:nvSpPr>
        <p:spPr>
          <a:xfrm>
            <a:off x="4732421" y="2067626"/>
            <a:ext cx="272715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6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Excel</a:t>
            </a:r>
            <a:endParaRPr lang="en-GB" sz="6000" baseline="30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0FE4D593-5272-FFE8-3FDC-E0A956E0DDD4}"/>
              </a:ext>
            </a:extLst>
          </p:cNvPr>
          <p:cNvSpPr txBox="1"/>
          <p:nvPr/>
        </p:nvSpPr>
        <p:spPr>
          <a:xfrm>
            <a:off x="4973053" y="3406454"/>
            <a:ext cx="2245894" cy="113242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GB" sz="6000" baseline="30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=A1*4</a:t>
            </a:r>
          </a:p>
        </p:txBody>
      </p:sp>
    </p:spTree>
    <p:extLst>
      <p:ext uri="{BB962C8B-B14F-4D97-AF65-F5344CB8AC3E}">
        <p14:creationId xmlns:p14="http://schemas.microsoft.com/office/powerpoint/2010/main" val="372837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DC408-0C7F-34A1-E811-02937937F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about Python?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150BB4-4C59-CEA5-6749-9A37BC338E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301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DB3499-949D-9B33-F048-0D6DE485B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variables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DB084F-19CD-2610-6126-78C0EC6522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25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Shape&#10;&#10;Description automatically generated">
            <a:extLst>
              <a:ext uri="{FF2B5EF4-FFF2-40B4-BE49-F238E27FC236}">
                <a16:creationId xmlns:a16="http://schemas.microsoft.com/office/drawing/2014/main" id="{4D856E89-FB75-8F26-4038-22E095D7BE7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520"/>
            <a:ext cx="12191999" cy="6965040"/>
          </a:xfrm>
        </p:spPr>
      </p:pic>
    </p:spTree>
    <p:extLst>
      <p:ext uri="{BB962C8B-B14F-4D97-AF65-F5344CB8AC3E}">
        <p14:creationId xmlns:p14="http://schemas.microsoft.com/office/powerpoint/2010/main" val="309971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computers do?</a:t>
            </a:r>
            <a:endParaRPr lang="hu-HU" dirty="0"/>
          </a:p>
        </p:txBody>
      </p:sp>
      <p:pic>
        <p:nvPicPr>
          <p:cNvPr id="8" name="Tartalom helye 7" descr="A képen szöveg, elektronika, számítógép, computer látható&#10;&#10;Automatikusan generált leírás">
            <a:extLst>
              <a:ext uri="{FF2B5EF4-FFF2-40B4-BE49-F238E27FC236}">
                <a16:creationId xmlns:a16="http://schemas.microsoft.com/office/drawing/2014/main" id="{2CCDD419-42A2-1319-9474-56483E6B15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525" y="1825625"/>
            <a:ext cx="4656950" cy="4351338"/>
          </a:xfrm>
        </p:spPr>
      </p:pic>
    </p:spTree>
    <p:extLst>
      <p:ext uri="{BB962C8B-B14F-4D97-AF65-F5344CB8AC3E}">
        <p14:creationId xmlns:p14="http://schemas.microsoft.com/office/powerpoint/2010/main" val="289054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hape&#10;&#10;Description automatically generated">
            <a:extLst>
              <a:ext uri="{FF2B5EF4-FFF2-40B4-BE49-F238E27FC236}">
                <a16:creationId xmlns:a16="http://schemas.microsoft.com/office/drawing/2014/main" id="{4064AAFD-AD67-6777-4881-B3F652A111F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530" y="-752396"/>
            <a:ext cx="12277061" cy="8174016"/>
          </a:xfrm>
        </p:spPr>
      </p:pic>
      <p:pic>
        <p:nvPicPr>
          <p:cNvPr id="2052" name="Picture 4" descr="Free Cash Dollar vector and picture">
            <a:extLst>
              <a:ext uri="{FF2B5EF4-FFF2-40B4-BE49-F238E27FC236}">
                <a16:creationId xmlns:a16="http://schemas.microsoft.com/office/drawing/2014/main" id="{FB2314E9-ADBE-F45A-FEA4-401299D22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56833">
            <a:off x="3213135" y="2681306"/>
            <a:ext cx="1917383" cy="181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CC5B18C-69F8-6F9A-BF88-80D3233448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343213">
            <a:off x="9034697" y="3078499"/>
            <a:ext cx="2011956" cy="701003"/>
          </a:xfrm>
          <a:prstGeom prst="ellipse">
            <a:avLst/>
          </a:prstGeom>
          <a:solidFill>
            <a:srgbClr val="EC6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DB0535-9E98-159E-83C2-3B6F2B2D3FCD}"/>
              </a:ext>
            </a:extLst>
          </p:cNvPr>
          <p:cNvSpPr/>
          <p:nvPr/>
        </p:nvSpPr>
        <p:spPr>
          <a:xfrm rot="19165695">
            <a:off x="4291184" y="4288951"/>
            <a:ext cx="1528362" cy="427581"/>
          </a:xfrm>
          <a:prstGeom prst="ellipse">
            <a:avLst/>
          </a:prstGeom>
          <a:solidFill>
            <a:srgbClr val="FF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CD60EA-DAEC-D2E7-46AE-33B772CAA661}"/>
              </a:ext>
            </a:extLst>
          </p:cNvPr>
          <p:cNvSpPr txBox="1"/>
          <p:nvPr/>
        </p:nvSpPr>
        <p:spPr>
          <a:xfrm rot="20351534">
            <a:off x="8191403" y="2875002"/>
            <a:ext cx="369854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Cash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BAE573-DA85-7B0C-4D06-F1CDFCA12FFF}"/>
              </a:ext>
            </a:extLst>
          </p:cNvPr>
          <p:cNvCxnSpPr/>
          <p:nvPr/>
        </p:nvCxnSpPr>
        <p:spPr>
          <a:xfrm flipH="1">
            <a:off x="4954137" y="1160060"/>
            <a:ext cx="370497" cy="158196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E3C9EBF-E2D8-000E-7027-A21022FCE2C5}"/>
              </a:ext>
            </a:extLst>
          </p:cNvPr>
          <p:cNvCxnSpPr>
            <a:cxnSpLocks/>
          </p:cNvCxnSpPr>
          <p:nvPr/>
        </p:nvCxnSpPr>
        <p:spPr>
          <a:xfrm flipV="1">
            <a:off x="7698542" y="3920212"/>
            <a:ext cx="1375281" cy="124194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1A0767D-53E6-B187-938B-46BA655CCD2E}"/>
              </a:ext>
            </a:extLst>
          </p:cNvPr>
          <p:cNvSpPr txBox="1"/>
          <p:nvPr/>
        </p:nvSpPr>
        <p:spPr>
          <a:xfrm>
            <a:off x="5546012" y="4932444"/>
            <a:ext cx="369854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97A1AC-4037-D7C6-C05E-587B4E30AFD3}"/>
              </a:ext>
            </a:extLst>
          </p:cNvPr>
          <p:cNvSpPr txBox="1"/>
          <p:nvPr/>
        </p:nvSpPr>
        <p:spPr>
          <a:xfrm>
            <a:off x="3475362" y="64110"/>
            <a:ext cx="369854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9639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/>
      <p:bldP spid="16" grpId="0"/>
      <p:bldP spid="1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AB5D932-800C-68B0-7B11-503301A1B1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0" b="11676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21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D43C72-CBA7-ADE6-2A90-D7D9F941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side = 10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C8C9F-3035-D27B-B002-3C6B7F0678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349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Csoportba foglalás 11">
            <a:extLst>
              <a:ext uri="{FF2B5EF4-FFF2-40B4-BE49-F238E27FC236}">
                <a16:creationId xmlns:a16="http://schemas.microsoft.com/office/drawing/2014/main" id="{CAF7BD0C-F5F8-9367-072E-7C97D9C1D737}"/>
              </a:ext>
            </a:extLst>
          </p:cNvPr>
          <p:cNvGrpSpPr/>
          <p:nvPr/>
        </p:nvGrpSpPr>
        <p:grpSpPr>
          <a:xfrm>
            <a:off x="1901774" y="1691640"/>
            <a:ext cx="8819031" cy="3474720"/>
            <a:chOff x="1901774" y="1691640"/>
            <a:chExt cx="8819031" cy="3474720"/>
          </a:xfrm>
        </p:grpSpPr>
        <p:sp>
          <p:nvSpPr>
            <p:cNvPr id="4" name="Téglalap 3">
              <a:extLst>
                <a:ext uri="{FF2B5EF4-FFF2-40B4-BE49-F238E27FC236}">
                  <a16:creationId xmlns:a16="http://schemas.microsoft.com/office/drawing/2014/main" id="{5DD4CCDF-DA07-9847-EBB6-8D4C9AF03C36}"/>
                </a:ext>
              </a:extLst>
            </p:cNvPr>
            <p:cNvSpPr/>
            <p:nvPr/>
          </p:nvSpPr>
          <p:spPr>
            <a:xfrm>
              <a:off x="4358640" y="1691640"/>
              <a:ext cx="3474720" cy="3474720"/>
            </a:xfrm>
            <a:prstGeom prst="rect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" name="Egyenes összekötő nyíllal 5">
              <a:extLst>
                <a:ext uri="{FF2B5EF4-FFF2-40B4-BE49-F238E27FC236}">
                  <a16:creationId xmlns:a16="http://schemas.microsoft.com/office/drawing/2014/main" id="{DD0DA732-3B92-C56B-EC4F-66501B88497B}"/>
                </a:ext>
              </a:extLst>
            </p:cNvPr>
            <p:cNvCxnSpPr>
              <a:cxnSpLocks/>
            </p:cNvCxnSpPr>
            <p:nvPr/>
          </p:nvCxnSpPr>
          <p:spPr>
            <a:xfrm>
              <a:off x="3171140" y="3429000"/>
              <a:ext cx="1080000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Egyenes összekötő nyíllal 7">
              <a:extLst>
                <a:ext uri="{FF2B5EF4-FFF2-40B4-BE49-F238E27FC236}">
                  <a16:creationId xmlns:a16="http://schemas.microsoft.com/office/drawing/2014/main" id="{BD13D9FF-782B-1E64-3286-65BC8002549A}"/>
                </a:ext>
              </a:extLst>
            </p:cNvPr>
            <p:cNvCxnSpPr>
              <a:cxnSpLocks/>
            </p:cNvCxnSpPr>
            <p:nvPr/>
          </p:nvCxnSpPr>
          <p:spPr>
            <a:xfrm>
              <a:off x="7943800" y="3429000"/>
              <a:ext cx="1080000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Szövegdoboz 8">
              <a:extLst>
                <a:ext uri="{FF2B5EF4-FFF2-40B4-BE49-F238E27FC236}">
                  <a16:creationId xmlns:a16="http://schemas.microsoft.com/office/drawing/2014/main" id="{FF3A21A9-2237-B463-70D1-E733873B52FE}"/>
                </a:ext>
              </a:extLst>
            </p:cNvPr>
            <p:cNvSpPr txBox="1"/>
            <p:nvPr/>
          </p:nvSpPr>
          <p:spPr>
            <a:xfrm>
              <a:off x="1901774" y="3086423"/>
              <a:ext cx="1269366" cy="64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input</a:t>
              </a:r>
            </a:p>
          </p:txBody>
        </p:sp>
        <p:sp>
          <p:nvSpPr>
            <p:cNvPr id="10" name="Szövegdoboz 9">
              <a:extLst>
                <a:ext uri="{FF2B5EF4-FFF2-40B4-BE49-F238E27FC236}">
                  <a16:creationId xmlns:a16="http://schemas.microsoft.com/office/drawing/2014/main" id="{5911B7D3-9DD0-6914-7996-78EB267C374D}"/>
                </a:ext>
              </a:extLst>
            </p:cNvPr>
            <p:cNvSpPr txBox="1"/>
            <p:nvPr/>
          </p:nvSpPr>
          <p:spPr>
            <a:xfrm>
              <a:off x="9020860" y="3083289"/>
              <a:ext cx="16999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563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5DD4CCDF-DA07-9847-EBB6-8D4C9AF03C36}"/>
              </a:ext>
            </a:extLst>
          </p:cNvPr>
          <p:cNvSpPr/>
          <p:nvPr/>
        </p:nvSpPr>
        <p:spPr>
          <a:xfrm>
            <a:off x="4358640" y="1691640"/>
            <a:ext cx="3474720" cy="3474720"/>
          </a:xfrm>
          <a:prstGeom prst="rect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Egyenes összekötő nyíllal 5">
            <a:extLst>
              <a:ext uri="{FF2B5EF4-FFF2-40B4-BE49-F238E27FC236}">
                <a16:creationId xmlns:a16="http://schemas.microsoft.com/office/drawing/2014/main" id="{DD0DA732-3B92-C56B-EC4F-66501B88497B}"/>
              </a:ext>
            </a:extLst>
          </p:cNvPr>
          <p:cNvCxnSpPr>
            <a:cxnSpLocks/>
          </p:cNvCxnSpPr>
          <p:nvPr/>
        </p:nvCxnSpPr>
        <p:spPr>
          <a:xfrm>
            <a:off x="3171140" y="3429000"/>
            <a:ext cx="1080000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BD13D9FF-782B-1E64-3286-65BC8002549A}"/>
              </a:ext>
            </a:extLst>
          </p:cNvPr>
          <p:cNvCxnSpPr>
            <a:cxnSpLocks/>
          </p:cNvCxnSpPr>
          <p:nvPr/>
        </p:nvCxnSpPr>
        <p:spPr>
          <a:xfrm>
            <a:off x="7943800" y="3429000"/>
            <a:ext cx="1080000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zövegdoboz 8">
            <a:extLst>
              <a:ext uri="{FF2B5EF4-FFF2-40B4-BE49-F238E27FC236}">
                <a16:creationId xmlns:a16="http://schemas.microsoft.com/office/drawing/2014/main" id="{FF3A21A9-2237-B463-70D1-E733873B52FE}"/>
              </a:ext>
            </a:extLst>
          </p:cNvPr>
          <p:cNvSpPr txBox="1"/>
          <p:nvPr/>
        </p:nvSpPr>
        <p:spPr>
          <a:xfrm>
            <a:off x="1901774" y="3086423"/>
            <a:ext cx="1269366" cy="643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5911B7D3-9DD0-6914-7996-78EB267C374D}"/>
              </a:ext>
            </a:extLst>
          </p:cNvPr>
          <p:cNvSpPr txBox="1"/>
          <p:nvPr/>
        </p:nvSpPr>
        <p:spPr>
          <a:xfrm>
            <a:off x="9020860" y="3083289"/>
            <a:ext cx="1699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AF071783-9511-BE10-B5B5-4D337AA9EAF8}"/>
              </a:ext>
            </a:extLst>
          </p:cNvPr>
          <p:cNvSpPr txBox="1"/>
          <p:nvPr/>
        </p:nvSpPr>
        <p:spPr>
          <a:xfrm>
            <a:off x="4732421" y="2067626"/>
            <a:ext cx="272715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6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endParaRPr lang="en-GB" sz="6000" baseline="30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0FE4D593-5272-FFE8-3FDC-E0A956E0DDD4}"/>
              </a:ext>
            </a:extLst>
          </p:cNvPr>
          <p:cNvSpPr txBox="1"/>
          <p:nvPr/>
        </p:nvSpPr>
        <p:spPr>
          <a:xfrm>
            <a:off x="3498376" y="3729620"/>
            <a:ext cx="5195248" cy="132343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6000" baseline="30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side = 25</a:t>
            </a:r>
          </a:p>
          <a:p>
            <a:pPr algn="ctr"/>
            <a:r>
              <a:rPr lang="en-GB" sz="6000" baseline="30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print(side*4)</a:t>
            </a:r>
          </a:p>
        </p:txBody>
      </p:sp>
    </p:spTree>
    <p:extLst>
      <p:ext uri="{BB962C8B-B14F-4D97-AF65-F5344CB8AC3E}">
        <p14:creationId xmlns:p14="http://schemas.microsoft.com/office/powerpoint/2010/main" val="341355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64EB9-880B-F5DE-7FF8-D8FA2C6DF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Bob is still not happy with the Python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95CA34-8F16-DE58-C417-7BB66203FC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… why?</a:t>
            </a:r>
          </a:p>
        </p:txBody>
      </p:sp>
    </p:spTree>
    <p:extLst>
      <p:ext uri="{BB962C8B-B14F-4D97-AF65-F5344CB8AC3E}">
        <p14:creationId xmlns:p14="http://schemas.microsoft.com/office/powerpoint/2010/main" val="1685008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18">
            <a:extLst>
              <a:ext uri="{FF2B5EF4-FFF2-40B4-BE49-F238E27FC236}">
                <a16:creationId xmlns:a16="http://schemas.microsoft.com/office/drawing/2014/main" id="{BB816678-CC90-361D-DAAB-07063D13F06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717588" y="0"/>
            <a:ext cx="6756824" cy="68926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E6A107-201C-D4AE-2871-4AF3CAFB3B26}"/>
              </a:ext>
            </a:extLst>
          </p:cNvPr>
          <p:cNvSpPr txBox="1"/>
          <p:nvPr/>
        </p:nvSpPr>
        <p:spPr>
          <a:xfrm>
            <a:off x="3659875" y="2351782"/>
            <a:ext cx="48722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everything happens</a:t>
            </a:r>
          </a:p>
          <a:p>
            <a:pPr algn="ctr"/>
            <a:r>
              <a:rPr lang="en-GB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 first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E164A7-916E-790A-90E6-C648096AAD40}"/>
              </a:ext>
            </a:extLst>
          </p:cNvPr>
          <p:cNvSpPr txBox="1"/>
          <p:nvPr/>
        </p:nvSpPr>
        <p:spPr>
          <a:xfrm>
            <a:off x="2724502" y="5474185"/>
            <a:ext cx="67499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std. </a:t>
            </a:r>
            <a:r>
              <a:rPr lang="en-GB" sz="3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/o is available here</a:t>
            </a:r>
            <a:br>
              <a:rPr lang="en-GB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you run the program</a:t>
            </a:r>
          </a:p>
        </p:txBody>
      </p:sp>
    </p:spTree>
    <p:extLst>
      <p:ext uri="{BB962C8B-B14F-4D97-AF65-F5344CB8AC3E}">
        <p14:creationId xmlns:p14="http://schemas.microsoft.com/office/powerpoint/2010/main" val="93307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9DAA1-DBE9-8E5A-CBCB-65FA7D97A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input()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383F0-ADD8-BB3F-41B6-A57E83C80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139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7669D7DE-F355-3A42-530C-AA3999424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bugs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1F7CB14-2C51-0464-1874-3CE4680BD5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67" y="219276"/>
            <a:ext cx="13044500" cy="641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20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240E740-5D73-1CBB-367C-3271EE47F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17" y="-12094"/>
            <a:ext cx="11800766" cy="688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1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A0DB0F59-9DFC-4ACE-A9D2-9FBBFF77A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they compute </a:t>
            </a:r>
            <a:r>
              <a:rPr lang="en-GB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🤯</a:t>
            </a:r>
            <a:endParaRPr lang="en-GB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07FF7AC7-F689-2280-B023-B9A5B85A56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51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ACD5F-5036-23D6-43B8-1D7B9A19E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CEA0B-CFC0-EF80-7807-2F20CF965A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1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ACD5F-5036-23D6-43B8-1D7B9A19E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debugging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CEA0B-CFC0-EF80-7807-2F20CF965A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78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ACD5F-5036-23D6-43B8-1D7B9A19E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CEA0B-CFC0-EF80-7807-2F20CF965A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06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>
            <a:extLst>
              <a:ext uri="{FF2B5EF4-FFF2-40B4-BE49-F238E27FC236}">
                <a16:creationId xmlns:a16="http://schemas.microsoft.com/office/drawing/2014/main" id="{EE733086-4239-468A-5E76-EF8957375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 learned today 1</a:t>
            </a: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46269E22-D833-1CE9-C2DA-29CE65CE5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how computers work</a:t>
            </a:r>
          </a:p>
          <a:p>
            <a:r>
              <a:rPr lang="en-GB" dirty="0"/>
              <a:t>what is an algorithm</a:t>
            </a:r>
          </a:p>
          <a:p>
            <a:r>
              <a:rPr lang="en-GB" dirty="0"/>
              <a:t>how do can we use CS and computational thinking to solve problems</a:t>
            </a:r>
          </a:p>
          <a:p>
            <a:r>
              <a:rPr lang="en-GB" dirty="0"/>
              <a:t>writing programs in Python (vs. Excel)</a:t>
            </a:r>
          </a:p>
        </p:txBody>
      </p:sp>
    </p:spTree>
    <p:extLst>
      <p:ext uri="{BB962C8B-B14F-4D97-AF65-F5344CB8AC3E}">
        <p14:creationId xmlns:p14="http://schemas.microsoft.com/office/powerpoint/2010/main" val="371291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>
            <a:extLst>
              <a:ext uri="{FF2B5EF4-FFF2-40B4-BE49-F238E27FC236}">
                <a16:creationId xmlns:a16="http://schemas.microsoft.com/office/drawing/2014/main" id="{EE733086-4239-468A-5E76-EF8957375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 learned today 2</a:t>
            </a: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46269E22-D833-1CE9-C2DA-29CE65CE5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standard input and output</a:t>
            </a:r>
          </a:p>
          <a:p>
            <a:r>
              <a:rPr lang="en-GB" dirty="0"/>
              <a:t>variables and data types</a:t>
            </a:r>
          </a:p>
          <a:p>
            <a:r>
              <a:rPr lang="en-GB" dirty="0"/>
              <a:t>bugs and debugging</a:t>
            </a:r>
          </a:p>
          <a:p>
            <a:r>
              <a:rPr lang="en-GB" dirty="0"/>
              <a:t>using some built-in functions:</a:t>
            </a:r>
          </a:p>
          <a:p>
            <a:pPr lvl="1"/>
            <a:r>
              <a:rPr lang="en-GB" dirty="0"/>
              <a:t>print()</a:t>
            </a:r>
          </a:p>
          <a:p>
            <a:pPr lvl="1"/>
            <a:r>
              <a:rPr lang="en-GB" dirty="0"/>
              <a:t>input()</a:t>
            </a:r>
          </a:p>
          <a:p>
            <a:pPr lvl="1"/>
            <a:r>
              <a:rPr lang="en-GB" dirty="0"/>
              <a:t>int()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829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>
            <a:extLst>
              <a:ext uri="{FF2B5EF4-FFF2-40B4-BE49-F238E27FC236}">
                <a16:creationId xmlns:a16="http://schemas.microsoft.com/office/drawing/2014/main" id="{EE733086-4239-468A-5E76-EF8957375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time</a:t>
            </a: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46269E22-D833-1CE9-C2DA-29CE65CE5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introducing the pizza problem</a:t>
            </a:r>
          </a:p>
          <a:p>
            <a:r>
              <a:rPr lang="en-GB" dirty="0"/>
              <a:t>improving UX in programming</a:t>
            </a:r>
          </a:p>
          <a:p>
            <a:r>
              <a:rPr lang="en-GB" dirty="0"/>
              <a:t>using built-in libraries</a:t>
            </a:r>
          </a:p>
          <a:p>
            <a:r>
              <a:rPr lang="en-GB" dirty="0"/>
              <a:t>functions</a:t>
            </a:r>
          </a:p>
          <a:p>
            <a:r>
              <a:rPr lang="en-GB" dirty="0"/>
              <a:t>… and much more!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446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1BE5583-5391-2E5C-76C7-B8B9CFED1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Sources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2FF9E3B-EFE7-6A55-3ED2-7249A7295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House #1: </a:t>
            </a:r>
            <a:r>
              <a:rPr lang="en-GB" sz="1800" dirty="0">
                <a:hlinkClick r:id="rId2"/>
              </a:rPr>
              <a:t>https://pixabay.com/vectors/haunted-house-halloween-scary-575906/</a:t>
            </a:r>
            <a:br>
              <a:rPr lang="en-GB" sz="1800" dirty="0"/>
            </a:br>
            <a:r>
              <a:rPr lang="en-GB" sz="1800" dirty="0"/>
              <a:t>Downloaded on 04/04/2023.</a:t>
            </a:r>
          </a:p>
          <a:p>
            <a:r>
              <a:rPr lang="en-GB" sz="1800" dirty="0"/>
              <a:t>Eiffel tower: </a:t>
            </a:r>
            <a:r>
              <a:rPr lang="en-GB" sz="1800" dirty="0">
                <a:hlinkClick r:id="rId3"/>
              </a:rPr>
              <a:t>https://pixabay.com/vectors/eiffel-tower-france-tower-french-32387/</a:t>
            </a:r>
            <a:r>
              <a:rPr lang="en-GB" sz="1800" dirty="0"/>
              <a:t> </a:t>
            </a:r>
            <a:br>
              <a:rPr lang="en-GB" sz="1800" dirty="0"/>
            </a:br>
            <a:r>
              <a:rPr lang="en-GB" sz="1800" dirty="0"/>
              <a:t>Downloaded on 04/04/2023.</a:t>
            </a:r>
          </a:p>
          <a:p>
            <a:r>
              <a:rPr lang="en-GB" sz="1800" dirty="0"/>
              <a:t>ENIAC: </a:t>
            </a:r>
            <a:r>
              <a:rPr lang="en-GB" sz="1800" dirty="0">
                <a:hlinkClick r:id="rId4"/>
              </a:rPr>
              <a:t>https://www.simslifecycle.com/wp-content/uploads/sites/2/2022/01/Electronic-Numerical-Integrator-And-Computer.png</a:t>
            </a:r>
            <a:br>
              <a:rPr lang="en-GB" sz="1800" dirty="0"/>
            </a:br>
            <a:r>
              <a:rPr lang="en-GB" sz="1800" dirty="0"/>
              <a:t>Downloaded on 04/04/2023.</a:t>
            </a:r>
          </a:p>
          <a:p>
            <a:r>
              <a:rPr lang="en-GB" sz="1800" dirty="0"/>
              <a:t>GIF: </a:t>
            </a:r>
            <a:r>
              <a:rPr lang="en-GB" sz="1800" dirty="0">
                <a:hlinkClick r:id="rId5"/>
              </a:rPr>
              <a:t>Scandal I Mean Both Are Just GIF - Find &amp; Share on GIPHY</a:t>
            </a:r>
            <a:br>
              <a:rPr lang="en-GB" sz="1800" dirty="0"/>
            </a:br>
            <a:r>
              <a:rPr lang="en-GB" sz="1800" dirty="0"/>
              <a:t>Downloaded on 04/04/2023.</a:t>
            </a:r>
          </a:p>
          <a:p>
            <a:r>
              <a:rPr lang="en-GB" sz="1800" dirty="0"/>
              <a:t>Computer bugs: </a:t>
            </a:r>
            <a:r>
              <a:rPr lang="en-GB" sz="1800" dirty="0">
                <a:hlinkClick r:id="rId6"/>
              </a:rPr>
              <a:t>https://americanhistory.si.edu/collections/search/object/nmah_334663</a:t>
            </a:r>
            <a:br>
              <a:rPr lang="en-GB" sz="1800" dirty="0"/>
            </a:br>
            <a:r>
              <a:rPr lang="en-GB" sz="1800" dirty="0"/>
              <a:t>Downloaded on 04/04/2023.</a:t>
            </a:r>
          </a:p>
        </p:txBody>
      </p:sp>
    </p:spTree>
    <p:extLst>
      <p:ext uri="{BB962C8B-B14F-4D97-AF65-F5344CB8AC3E}">
        <p14:creationId xmlns:p14="http://schemas.microsoft.com/office/powerpoint/2010/main" val="28752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1BE5583-5391-2E5C-76C7-B8B9CFED1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Sources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2FF9E3B-EFE7-6A55-3ED2-7249A7295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Shoebox #1: </a:t>
            </a:r>
            <a:r>
              <a:rPr lang="en-GB" sz="1800" dirty="0">
                <a:hlinkClick r:id="rId2"/>
              </a:rPr>
              <a:t>https://www.vecteezy.com/vector-art/15485610-empty-cardboard-boxes-different-shapes</a:t>
            </a:r>
            <a:br>
              <a:rPr lang="en-GB" sz="1800" dirty="0"/>
            </a:br>
            <a:r>
              <a:rPr lang="en-GB" sz="1800" dirty="0"/>
              <a:t>Downloaded on 04/04/2023.</a:t>
            </a:r>
          </a:p>
          <a:p>
            <a:r>
              <a:rPr lang="en-GB" sz="1800" dirty="0"/>
              <a:t>Shoebox #2: </a:t>
            </a:r>
            <a:r>
              <a:rPr lang="en-GB" sz="1800" dirty="0">
                <a:hlinkClick r:id="rId3"/>
              </a:rPr>
              <a:t>https://www.vecteezy.com/vector-art/21352973-shoe-cover-and-tray-box-with-holding-notch-dieline-template-and-3d-box-design-3d-box</a:t>
            </a:r>
            <a:br>
              <a:rPr lang="en-GB" sz="1800" dirty="0"/>
            </a:br>
            <a:r>
              <a:rPr lang="en-GB" sz="1800" dirty="0"/>
              <a:t>Downloaded on 04/04/2023.</a:t>
            </a:r>
          </a:p>
          <a:p>
            <a:r>
              <a:rPr lang="en-GB" sz="1800" dirty="0"/>
              <a:t>Warehouse: </a:t>
            </a:r>
            <a:r>
              <a:rPr lang="en-GB" sz="1800" dirty="0">
                <a:hlinkClick r:id="rId4"/>
              </a:rPr>
              <a:t>https://www.westend61.de/images/0001022994pw/african-american-warehouse-worker-checking-inventory-next-to-large-racks-of-cardboard-boxes-holding-product-in-a-distribution-warehouse-MINF08384.jpg</a:t>
            </a:r>
            <a:br>
              <a:rPr lang="en-GB" sz="1800" dirty="0"/>
            </a:br>
            <a:r>
              <a:rPr lang="en-GB" sz="1800" dirty="0"/>
              <a:t>Downloaded on 04/04/2023.</a:t>
            </a:r>
          </a:p>
        </p:txBody>
      </p:sp>
    </p:spTree>
    <p:extLst>
      <p:ext uri="{BB962C8B-B14F-4D97-AF65-F5344CB8AC3E}">
        <p14:creationId xmlns:p14="http://schemas.microsoft.com/office/powerpoint/2010/main" val="71935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did we need computers?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ym typeface="Wingdings" panose="05000000000000000000" pitchFamily="2" charset="2"/>
              </a:rPr>
              <a:t>working machines</a:t>
            </a:r>
            <a:r>
              <a:rPr lang="hu-HU" dirty="0">
                <a:sym typeface="Wingdings" panose="05000000000000000000" pitchFamily="2" charset="2"/>
              </a:rPr>
              <a:t>  </a:t>
            </a:r>
            <a:r>
              <a:rPr lang="en-GB" dirty="0">
                <a:sym typeface="Wingdings" panose="05000000000000000000" pitchFamily="2" charset="2"/>
              </a:rPr>
              <a:t>replace / aid physical work</a:t>
            </a:r>
            <a:endParaRPr lang="hu-HU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computers</a:t>
            </a:r>
            <a:r>
              <a:rPr lang="hu-HU" dirty="0">
                <a:sym typeface="Wingdings" panose="05000000000000000000" pitchFamily="2" charset="2"/>
              </a:rPr>
              <a:t>  </a:t>
            </a:r>
            <a:r>
              <a:rPr lang="en-GB" dirty="0">
                <a:sym typeface="Wingdings" panose="05000000000000000000" pitchFamily="2" charset="2"/>
              </a:rPr>
              <a:t>replace / aid cognitive work </a:t>
            </a:r>
            <a:r>
              <a:rPr lang="hu-HU" dirty="0">
                <a:sym typeface="Wingdings" panose="05000000000000000000" pitchFamily="2" charset="2"/>
              </a:rPr>
              <a:t>(?)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mostly for mathematics in the beginning</a:t>
            </a:r>
            <a:endParaRPr lang="hu-HU" dirty="0">
              <a:sym typeface="Wingdings" panose="05000000000000000000" pitchFamily="2" charset="2"/>
            </a:endParaRPr>
          </a:p>
          <a:p>
            <a:pPr lvl="1"/>
            <a:r>
              <a:rPr lang="en-GB" dirty="0">
                <a:sym typeface="Wingdings" panose="05000000000000000000" pitchFamily="2" charset="2"/>
              </a:rPr>
              <a:t>nowadays… basically for everything</a:t>
            </a:r>
            <a:endParaRPr lang="hu-HU" dirty="0">
              <a:sym typeface="Wingdings" panose="05000000000000000000" pitchFamily="2" charset="2"/>
            </a:endParaRPr>
          </a:p>
          <a:p>
            <a:endParaRPr lang="hu-HU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9503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575DB74-F63A-C363-37AC-FA3CA8919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Spicy fun fact #1</a:t>
            </a:r>
            <a:r>
              <a:rPr lang="en-GB" b="0" i="0" dirty="0">
                <a:solidFill>
                  <a:srgbClr val="000000"/>
                </a:solidFill>
                <a:effectLst/>
                <a:latin typeface="Apple Color Emoji"/>
              </a:rPr>
              <a:t>🌶️</a:t>
            </a:r>
            <a:endParaRPr lang="en-GB" dirty="0"/>
          </a:p>
        </p:txBody>
      </p:sp>
      <p:pic>
        <p:nvPicPr>
          <p:cNvPr id="5" name="Tartalom helye 4" descr="A képen padló, fekete, fehér, számítógép látható&#10;&#10;Automatikusan generált leírás">
            <a:extLst>
              <a:ext uri="{FF2B5EF4-FFF2-40B4-BE49-F238E27FC236}">
                <a16:creationId xmlns:a16="http://schemas.microsoft.com/office/drawing/2014/main" id="{B631CC19-B685-AD14-B409-B522907148D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3" r="15173"/>
          <a:stretch/>
        </p:blipFill>
        <p:spPr/>
      </p:pic>
      <p:sp>
        <p:nvSpPr>
          <p:cNvPr id="6" name="Szöveg helye 5">
            <a:extLst>
              <a:ext uri="{FF2B5EF4-FFF2-40B4-BE49-F238E27FC236}">
                <a16:creationId xmlns:a16="http://schemas.microsoft.com/office/drawing/2014/main" id="{53CF4DA7-0FDB-4E7B-8C86-89AD162A2E1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ENIAC, 1946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cost 487k $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artillery firing tables for the US Army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1×30.5×3 meters</a:t>
            </a:r>
          </a:p>
        </p:txBody>
      </p:sp>
    </p:spTree>
    <p:extLst>
      <p:ext uri="{BB962C8B-B14F-4D97-AF65-F5344CB8AC3E}">
        <p14:creationId xmlns:p14="http://schemas.microsoft.com/office/powerpoint/2010/main" val="322368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0F527DB1-E52D-5428-57E9-EE32126C1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computer science</a:t>
            </a: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7F1A3483-54C2-F677-886E-88F37428C0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… or IT (Information Technology)?</a:t>
            </a:r>
          </a:p>
        </p:txBody>
      </p:sp>
    </p:spTree>
    <p:extLst>
      <p:ext uri="{BB962C8B-B14F-4D97-AF65-F5344CB8AC3E}">
        <p14:creationId xmlns:p14="http://schemas.microsoft.com/office/powerpoint/2010/main" val="317489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0F527DB1-E52D-5428-57E9-EE32126C1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computational thinking</a:t>
            </a: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7F1A3483-54C2-F677-886E-88F37428C0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682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1248</Words>
  <Application>Microsoft Office PowerPoint</Application>
  <PresentationFormat>Widescreen</PresentationFormat>
  <Paragraphs>272</Paragraphs>
  <Slides>57</Slides>
  <Notes>49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Apple Color Emoji</vt:lpstr>
      <vt:lpstr>Arial</vt:lpstr>
      <vt:lpstr>Calibri</vt:lpstr>
      <vt:lpstr>Segoe UI Emoji</vt:lpstr>
      <vt:lpstr>Office-téma</vt:lpstr>
      <vt:lpstr>Python 101</vt:lpstr>
      <vt:lpstr>What can you expect?</vt:lpstr>
      <vt:lpstr>disclaimer</vt:lpstr>
      <vt:lpstr>What do computers do?</vt:lpstr>
      <vt:lpstr>they compute 🤯</vt:lpstr>
      <vt:lpstr>Why did we need computers?</vt:lpstr>
      <vt:lpstr>Spicy fun fact #1🌶️</vt:lpstr>
      <vt:lpstr>computer science</vt:lpstr>
      <vt:lpstr>computational thinking</vt:lpstr>
      <vt:lpstr>problem solving</vt:lpstr>
      <vt:lpstr>PowerPoint Presentation</vt:lpstr>
      <vt:lpstr>PowerPoint Presentation</vt:lpstr>
      <vt:lpstr>algorithm</vt:lpstr>
      <vt:lpstr>a finite sequence of rigorous instructions</vt:lpstr>
      <vt:lpstr>PowerPoint Presentation</vt:lpstr>
      <vt:lpstr>morning routine</vt:lpstr>
      <vt:lpstr>recipes</vt:lpstr>
      <vt:lpstr>a finite sequence of rigorous instructions</vt:lpstr>
      <vt:lpstr>coding time</vt:lpstr>
      <vt:lpstr>PowerPoint Presentation</vt:lpstr>
      <vt:lpstr>first challenge</vt:lpstr>
      <vt:lpstr>your very first own program🎉</vt:lpstr>
      <vt:lpstr>second challenge</vt:lpstr>
      <vt:lpstr>PowerPoint Presentation</vt:lpstr>
      <vt:lpstr>solving the problem in Excel</vt:lpstr>
      <vt:lpstr>PowerPoint Presentation</vt:lpstr>
      <vt:lpstr>PowerPoint Presentation</vt:lpstr>
      <vt:lpstr>solving the problem in Python</vt:lpstr>
      <vt:lpstr>Excel vs. Python</vt:lpstr>
      <vt:lpstr>PowerPoint Presentation</vt:lpstr>
      <vt:lpstr>PowerPoint Presentation</vt:lpstr>
      <vt:lpstr>PowerPoint Presentation</vt:lpstr>
      <vt:lpstr>We solved the problem</vt:lpstr>
      <vt:lpstr>take 2: solving the problem in Excel</vt:lpstr>
      <vt:lpstr>PowerPoint Presentation</vt:lpstr>
      <vt:lpstr>PowerPoint Presentation</vt:lpstr>
      <vt:lpstr>How about Python?</vt:lpstr>
      <vt:lpstr>variables</vt:lpstr>
      <vt:lpstr>PowerPoint Presentation</vt:lpstr>
      <vt:lpstr>PowerPoint Presentation</vt:lpstr>
      <vt:lpstr>PowerPoint Presentation</vt:lpstr>
      <vt:lpstr>side = 10</vt:lpstr>
      <vt:lpstr>PowerPoint Presentation</vt:lpstr>
      <vt:lpstr>PowerPoint Presentation</vt:lpstr>
      <vt:lpstr>Bob is still not happy with the Python code</vt:lpstr>
      <vt:lpstr>PowerPoint Presentation</vt:lpstr>
      <vt:lpstr>input()</vt:lpstr>
      <vt:lpstr>bugs</vt:lpstr>
      <vt:lpstr>PowerPoint Presentation</vt:lpstr>
      <vt:lpstr>data types</vt:lpstr>
      <vt:lpstr>debugging</vt:lpstr>
      <vt:lpstr>int()</vt:lpstr>
      <vt:lpstr>what we learned today 1</vt:lpstr>
      <vt:lpstr>what we learned today 2</vt:lpstr>
      <vt:lpstr>next time</vt:lpstr>
      <vt:lpstr>Sources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Ádám Gulácsi</dc:creator>
  <cp:lastModifiedBy>Ádám Gulácsi</cp:lastModifiedBy>
  <cp:revision>74</cp:revision>
  <dcterms:created xsi:type="dcterms:W3CDTF">2019-02-20T13:04:36Z</dcterms:created>
  <dcterms:modified xsi:type="dcterms:W3CDTF">2023-04-05T15:18:20Z</dcterms:modified>
</cp:coreProperties>
</file>